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53"/>
  </p:notesMasterIdLst>
  <p:sldIdLst>
    <p:sldId id="256" r:id="rId3"/>
    <p:sldId id="257" r:id="rId4"/>
    <p:sldId id="258" r:id="rId5"/>
    <p:sldId id="259" r:id="rId6"/>
    <p:sldId id="260" r:id="rId7"/>
    <p:sldId id="261" r:id="rId8"/>
    <p:sldId id="262" r:id="rId9"/>
    <p:sldId id="303" r:id="rId10"/>
    <p:sldId id="304" r:id="rId11"/>
    <p:sldId id="305" r:id="rId12"/>
    <p:sldId id="306" r:id="rId13"/>
    <p:sldId id="307"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300" r:id="rId45"/>
    <p:sldId id="301" r:id="rId46"/>
    <p:sldId id="302" r:id="rId47"/>
    <p:sldId id="295" r:id="rId48"/>
    <p:sldId id="296" r:id="rId49"/>
    <p:sldId id="297" r:id="rId50"/>
    <p:sldId id="298" r:id="rId51"/>
    <p:sldId id="299"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A76FA5-D70D-4E9E-949A-CCD7D6E46A42}">
  <a:tblStyle styleId="{10A76FA5-D70D-4E9E-949A-CCD7D6E46A4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4"/>
          </a:solidFill>
        </a:fill>
      </a:tcStyle>
    </a:firstRow>
    <a:neCell>
      <a:tcTxStyle/>
      <a:tcStyle>
        <a:tcBdr/>
      </a:tcStyle>
    </a:neCell>
    <a:nwCell>
      <a:tcTxStyle/>
      <a:tcStyle>
        <a:tcBdr/>
      </a:tcStyle>
    </a:nwCell>
  </a:tblStyle>
  <a:tblStyle styleId="{CBF9DD8A-4024-4A19-9762-9662247EAD9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E4DE48A-8929-4FDF-A682-E6DAB8EF531C}"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1"/>
    <p:restoredTop sz="94686"/>
  </p:normalViewPr>
  <p:slideViewPr>
    <p:cSldViewPr snapToGrid="0" snapToObjects="1">
      <p:cViewPr varScale="1">
        <p:scale>
          <a:sx n="88" d="100"/>
          <a:sy n="88" d="100"/>
        </p:scale>
        <p:origin x="1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06" name="Shape 3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Time: 15 minutes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1" name="Shape 36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67" name="Shape 3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
        <p:nvSpPr>
          <p:cNvPr id="374" name="Shape 374"/>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5" name="Shape 37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Time: </a:t>
            </a:r>
            <a:r>
              <a:rPr lang="en-US" sz="1200" b="0" i="0" u="none" strike="noStrike" cap="none">
                <a:solidFill>
                  <a:schemeClr val="dk1"/>
                </a:solidFill>
                <a:latin typeface="Calibri"/>
                <a:ea typeface="Calibri"/>
                <a:cs typeface="Calibri"/>
                <a:sym typeface="Calibri"/>
              </a:rPr>
              <a:t>12:00 -12:30</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Purpose: </a:t>
            </a:r>
            <a:r>
              <a:rPr lang="en-US" sz="1200" b="0" i="0" u="none" strike="noStrike" cap="none">
                <a:solidFill>
                  <a:schemeClr val="dk1"/>
                </a:solidFill>
                <a:latin typeface="Calibri"/>
                <a:ea typeface="Calibri"/>
                <a:cs typeface="Calibri"/>
                <a:sym typeface="Calibri"/>
              </a:rPr>
              <a:t>Indicates lunch time</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Activity Notes: </a:t>
            </a:r>
            <a:r>
              <a:rPr lang="en-US" sz="1200" b="0" i="0" u="none" strike="noStrike" cap="none">
                <a:solidFill>
                  <a:schemeClr val="dk1"/>
                </a:solidFill>
                <a:latin typeface="Calibri"/>
                <a:ea typeface="Calibri"/>
                <a:cs typeface="Calibri"/>
                <a:sym typeface="Calibri"/>
              </a:rPr>
              <a:t>Play music or use timer (optional). Sound the reminder, 5 minutes before returning.</a:t>
            </a:r>
            <a:r>
              <a:rPr lang="en-US" sz="1200" b="1"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Resources Required: </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Audience Reaction: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03" name="Shape 4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10" name="Shape 4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17" name="Shape 4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30" name="Shape 4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60" name="Shape 4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68" name="Shape 4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74" name="Shape 4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95" name="Shape 4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16" name="Shape 5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38" name="Shape 5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45" name="Shape 5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 name="Shape 19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58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CE9C7-1F94-BC45-955B-6309283D31B4}" type="datetimeFigureOut">
              <a:rPr lang="en-US" smtClean="0"/>
              <a:t>7/8/18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218A8-4289-3245-95E7-0D1BEB0FE60F}" type="slidenum">
              <a:rPr lang="en-US" smtClean="0"/>
              <a:t>‹#›</a:t>
            </a:fld>
            <a:endParaRPr lang="en-US"/>
          </a:p>
        </p:txBody>
      </p:sp>
    </p:spTree>
    <p:extLst>
      <p:ext uri="{BB962C8B-B14F-4D97-AF65-F5344CB8AC3E}">
        <p14:creationId xmlns:p14="http://schemas.microsoft.com/office/powerpoint/2010/main" val="125945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685800" marR="0" lvl="1" indent="-76200" algn="l" rtl="0">
              <a:lnSpc>
                <a:spcPct val="90000"/>
              </a:lnSpc>
              <a:spcBef>
                <a:spcPts val="50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lnSpc>
                <a:spcPct val="90000"/>
              </a:lnSpc>
              <a:spcBef>
                <a:spcPts val="5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lnSpc>
                <a:spcPct val="90000"/>
              </a:lnSpc>
              <a:spcBef>
                <a:spcPts val="5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u="none">
                <a:solidFill>
                  <a:schemeClr val="lt1"/>
                </a:solidFill>
                <a:latin typeface="Calibri"/>
                <a:ea typeface="Calibri"/>
                <a:cs typeface="Calibri"/>
                <a:sym typeface="Calibri"/>
              </a:rPr>
              <a:t>‹#›</a:t>
            </a:fld>
            <a:endParaRPr lang="en-US" sz="1200" b="0" u="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hyperlink" Target="http://www.stonefields.school.nz/" TargetMode="External"/><Relationship Id="rId4" Type="http://schemas.openxmlformats.org/officeDocument/2006/relationships/hyperlink" Target="https://sites.google.com/a/stonefields.school.nz/the-collaborative/resources" TargetMode="External"/><Relationship Id="rId5" Type="http://schemas.openxmlformats.org/officeDocument/2006/relationships/hyperlink" Target="http://www.stonefields.school.nz/page/Vision/" TargetMode="External"/><Relationship Id="rId6" Type="http://schemas.openxmlformats.org/officeDocument/2006/relationships/hyperlink" Target="http://www.stonefields.school.nz/page/Learning/" TargetMode="External"/><Relationship Id="rId7" Type="http://schemas.openxmlformats.org/officeDocument/2006/relationships/hyperlink" Target="https://sites.google.com/a/stonefields.school.nz/the-collaborative/resources-1" TargetMode="External"/><Relationship Id="rId8"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378068" y="4633546"/>
            <a:ext cx="11438793" cy="1844256"/>
          </a:xfrm>
          <a:prstGeom prst="rect">
            <a:avLst/>
          </a:prstGeom>
          <a:solidFill>
            <a:srgbClr val="3F3F3F"/>
          </a:solidFill>
          <a:ln w="127000" cap="sq" cmpd="thinThick">
            <a:solidFill>
              <a:srgbClr val="3F3F3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cxnSp>
        <p:nvCxnSpPr>
          <p:cNvPr id="101" name="Shape 101"/>
          <p:cNvCxnSpPr/>
          <p:nvPr/>
        </p:nvCxnSpPr>
        <p:spPr>
          <a:xfrm>
            <a:off x="2209800" y="5738691"/>
            <a:ext cx="7772400" cy="0"/>
          </a:xfrm>
          <a:prstGeom prst="straightConnector1">
            <a:avLst/>
          </a:prstGeom>
          <a:noFill/>
          <a:ln w="22225" cap="flat" cmpd="sng">
            <a:solidFill>
              <a:srgbClr val="D8D8D8"/>
            </a:solidFill>
            <a:prstDash val="solid"/>
            <a:miter lim="800000"/>
            <a:headEnd type="none" w="med" len="med"/>
            <a:tailEnd type="none" w="med" len="med"/>
          </a:ln>
        </p:spPr>
      </p:cxnSp>
      <p:cxnSp>
        <p:nvCxnSpPr>
          <p:cNvPr id="102" name="Shape 102"/>
          <p:cNvCxnSpPr/>
          <p:nvPr/>
        </p:nvCxnSpPr>
        <p:spPr>
          <a:xfrm>
            <a:off x="4065689" y="477749"/>
            <a:ext cx="0" cy="3657600"/>
          </a:xfrm>
          <a:prstGeom prst="straightConnector1">
            <a:avLst/>
          </a:prstGeom>
          <a:noFill/>
          <a:ln w="101600" cap="flat" cmpd="dbl">
            <a:solidFill>
              <a:srgbClr val="595959"/>
            </a:solidFill>
            <a:prstDash val="solid"/>
            <a:miter lim="800000"/>
            <a:headEnd type="none" w="med" len="med"/>
            <a:tailEnd type="none" w="med" len="med"/>
          </a:ln>
        </p:spPr>
      </p:cxnSp>
      <p:pic>
        <p:nvPicPr>
          <p:cNvPr id="103" name="Shape 103"/>
          <p:cNvPicPr preferRelativeResize="0"/>
          <p:nvPr/>
        </p:nvPicPr>
        <p:blipFill rotWithShape="1">
          <a:blip r:embed="rId3">
            <a:alphaModFix/>
          </a:blip>
          <a:srcRect/>
          <a:stretch/>
        </p:blipFill>
        <p:spPr>
          <a:xfrm>
            <a:off x="320040" y="1169539"/>
            <a:ext cx="3421327" cy="2273339"/>
          </a:xfrm>
          <a:prstGeom prst="rect">
            <a:avLst/>
          </a:prstGeom>
          <a:noFill/>
          <a:ln>
            <a:noFill/>
          </a:ln>
        </p:spPr>
      </p:pic>
      <p:pic>
        <p:nvPicPr>
          <p:cNvPr id="104" name="Shape 104"/>
          <p:cNvPicPr preferRelativeResize="0"/>
          <p:nvPr/>
        </p:nvPicPr>
        <p:blipFill rotWithShape="1">
          <a:blip r:embed="rId4">
            <a:alphaModFix/>
          </a:blip>
          <a:srcRect/>
          <a:stretch/>
        </p:blipFill>
        <p:spPr>
          <a:xfrm>
            <a:off x="4385729" y="1383844"/>
            <a:ext cx="3433324" cy="1840659"/>
          </a:xfrm>
          <a:prstGeom prst="rect">
            <a:avLst/>
          </a:prstGeom>
          <a:noFill/>
          <a:ln>
            <a:noFill/>
          </a:ln>
        </p:spPr>
      </p:pic>
      <p:cxnSp>
        <p:nvCxnSpPr>
          <p:cNvPr id="105" name="Shape 105"/>
          <p:cNvCxnSpPr/>
          <p:nvPr/>
        </p:nvCxnSpPr>
        <p:spPr>
          <a:xfrm>
            <a:off x="8129685" y="477749"/>
            <a:ext cx="0" cy="3657600"/>
          </a:xfrm>
          <a:prstGeom prst="straightConnector1">
            <a:avLst/>
          </a:prstGeom>
          <a:noFill/>
          <a:ln w="101600" cap="flat" cmpd="dbl">
            <a:solidFill>
              <a:srgbClr val="595959"/>
            </a:solidFill>
            <a:prstDash val="solid"/>
            <a:miter lim="800000"/>
            <a:headEnd type="none" w="med" len="med"/>
            <a:tailEnd type="none" w="med" len="med"/>
          </a:ln>
        </p:spPr>
      </p:cxnSp>
      <p:pic>
        <p:nvPicPr>
          <p:cNvPr id="106" name="Shape 106"/>
          <p:cNvPicPr preferRelativeResize="0"/>
          <p:nvPr/>
        </p:nvPicPr>
        <p:blipFill rotWithShape="1">
          <a:blip r:embed="rId5">
            <a:alphaModFix/>
          </a:blip>
          <a:srcRect/>
          <a:stretch/>
        </p:blipFill>
        <p:spPr>
          <a:xfrm>
            <a:off x="8449725" y="616905"/>
            <a:ext cx="3423916" cy="3423916"/>
          </a:xfrm>
          <a:prstGeom prst="rect">
            <a:avLst/>
          </a:prstGeom>
          <a:noFill/>
          <a:ln>
            <a:noFill/>
          </a:ln>
        </p:spPr>
      </p:pic>
      <p:sp>
        <p:nvSpPr>
          <p:cNvPr id="107" name="Shape 107"/>
          <p:cNvSpPr/>
          <p:nvPr/>
        </p:nvSpPr>
        <p:spPr>
          <a:xfrm>
            <a:off x="1524001" y="6360468"/>
            <a:ext cx="184731" cy="461665"/>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2400" b="0" i="0" u="none" strike="noStrike" cap="none">
              <a:solidFill>
                <a:schemeClr val="dk1"/>
              </a:solidFill>
              <a:latin typeface="Arial"/>
              <a:ea typeface="Arial"/>
              <a:cs typeface="Arial"/>
              <a:sym typeface="Arial"/>
            </a:endParaRPr>
          </a:p>
        </p:txBody>
      </p:sp>
      <p:sp>
        <p:nvSpPr>
          <p:cNvPr id="108" name="Shape 108"/>
          <p:cNvSpPr txBox="1">
            <a:spLocks noGrp="1"/>
          </p:cNvSpPr>
          <p:nvPr>
            <p:ph type="sldNum" idx="12"/>
          </p:nvPr>
        </p:nvSpPr>
        <p:spPr>
          <a:xfrm>
            <a:off x="8610600" y="6522430"/>
            <a:ext cx="2743200" cy="347472"/>
          </a:xfrm>
          <a:prstGeom prst="rect">
            <a:avLst/>
          </a:prstGeom>
          <a:noFill/>
          <a:ln>
            <a:noFill/>
          </a:ln>
        </p:spPr>
        <p:txBody>
          <a:bodyPr wrap="square" lIns="91425" tIns="45700" rIns="91425" bIns="45700" anchor="ctr" anchorCtr="0">
            <a:noAutofit/>
          </a:bodyPr>
          <a:lstStyle/>
          <a:p>
            <a:pPr marL="0" marR="0" lvl="0" indent="0" algn="r" rtl="0">
              <a:lnSpc>
                <a:spcPct val="80000"/>
              </a:lnSpc>
              <a:spcBef>
                <a:spcPts val="0"/>
              </a:spcBef>
              <a:buSzPct val="25000"/>
              <a:buNone/>
            </a:pPr>
            <a:fld id="{00000000-1234-1234-1234-123412341234}" type="slidenum">
              <a:rPr lang="en-US" sz="2000" b="0" i="0" u="none" strike="noStrike" cap="none">
                <a:solidFill>
                  <a:schemeClr val="dk1"/>
                </a:solidFill>
                <a:latin typeface="Arial"/>
                <a:ea typeface="Arial"/>
                <a:cs typeface="Arial"/>
                <a:sym typeface="Arial"/>
              </a:rPr>
              <a:t>1</a:t>
            </a:fld>
            <a:endParaRPr lang="en-US" sz="2000" b="0" i="0" u="none" strike="noStrike" cap="none">
              <a:solidFill>
                <a:schemeClr val="dk1"/>
              </a:solidFill>
              <a:latin typeface="Arial"/>
              <a:ea typeface="Arial"/>
              <a:cs typeface="Arial"/>
              <a:sym typeface="Arial"/>
            </a:endParaRPr>
          </a:p>
        </p:txBody>
      </p:sp>
      <p:sp>
        <p:nvSpPr>
          <p:cNvPr id="109" name="Shape 109"/>
          <p:cNvSpPr txBox="1">
            <a:spLocks noGrp="1"/>
          </p:cNvSpPr>
          <p:nvPr>
            <p:ph type="ctrTitle"/>
          </p:nvPr>
        </p:nvSpPr>
        <p:spPr>
          <a:xfrm>
            <a:off x="642283" y="5660853"/>
            <a:ext cx="11139854" cy="930447"/>
          </a:xfrm>
          <a:prstGeom prst="rect">
            <a:avLst/>
          </a:prstGeom>
          <a:noFill/>
          <a:ln>
            <a:noFill/>
          </a:ln>
        </p:spPr>
        <p:txBody>
          <a:bodyPr wrap="square" lIns="91425" tIns="45700" rIns="91425" bIns="45700" anchor="b" anchorCtr="0">
            <a:noAutofit/>
          </a:bodyPr>
          <a:lstStyle/>
          <a:p>
            <a:pPr marL="0" marR="0" lvl="0" indent="0" algn="ctr" rtl="0">
              <a:lnSpc>
                <a:spcPct val="70000"/>
              </a:lnSpc>
              <a:spcBef>
                <a:spcPts val="0"/>
              </a:spcBef>
              <a:buClr>
                <a:schemeClr val="lt1"/>
              </a:buClr>
              <a:buSzPct val="25000"/>
              <a:buFont typeface="Calibri"/>
              <a:buNone/>
            </a:pPr>
            <a:r>
              <a:rPr lang="en-US" sz="3420" b="0" i="0" u="none" strike="noStrike" cap="none">
                <a:solidFill>
                  <a:schemeClr val="lt1"/>
                </a:solidFill>
                <a:latin typeface="Calibri"/>
                <a:ea typeface="Calibri"/>
                <a:cs typeface="Calibri"/>
                <a:sym typeface="Calibri"/>
              </a:rPr>
              <a:t>  </a:t>
            </a:r>
            <a:r>
              <a:rPr lang="en-US" sz="7200" b="0" i="0" u="none" strike="noStrike" cap="none">
                <a:solidFill>
                  <a:schemeClr val="lt1"/>
                </a:solidFill>
                <a:latin typeface="Calibri"/>
                <a:ea typeface="Calibri"/>
                <a:cs typeface="Calibri"/>
                <a:sym typeface="Calibri"/>
              </a:rPr>
              <a:t>Strategic Planning </a:t>
            </a:r>
            <a:r>
              <a:rPr lang="en-US" sz="6030" b="0" i="0" u="none" strike="noStrike" cap="none">
                <a:solidFill>
                  <a:schemeClr val="lt1"/>
                </a:solidFill>
                <a:latin typeface="Calibri"/>
                <a:ea typeface="Calibri"/>
                <a:cs typeface="Calibri"/>
                <a:sym typeface="Calibri"/>
              </a:rPr>
              <a:t/>
            </a:r>
            <a:br>
              <a:rPr lang="en-US" sz="6030" b="0" i="0" u="none" strike="noStrike" cap="none">
                <a:solidFill>
                  <a:schemeClr val="lt1"/>
                </a:solidFill>
                <a:latin typeface="Calibri"/>
                <a:ea typeface="Calibri"/>
                <a:cs typeface="Calibri"/>
                <a:sym typeface="Calibri"/>
              </a:rPr>
            </a:br>
            <a:r>
              <a:rPr lang="en-US" sz="6030" b="0" i="0" u="none" strike="noStrike" cap="none">
                <a:solidFill>
                  <a:schemeClr val="lt1"/>
                </a:solidFill>
                <a:latin typeface="Calibri"/>
                <a:ea typeface="Calibri"/>
                <a:cs typeface="Calibri"/>
                <a:sym typeface="Calibri"/>
              </a:rPr>
              <a:t>Vision Retreat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154" b="6561"/>
          <a:stretch/>
        </p:blipFill>
        <p:spPr>
          <a:xfrm>
            <a:off x="20" y="10"/>
            <a:ext cx="12191980" cy="6857990"/>
          </a:xfrm>
          <a:prstGeom prst="rect">
            <a:avLst/>
          </a:prstGeom>
        </p:spPr>
      </p:pic>
    </p:spTree>
    <p:extLst>
      <p:ext uri="{BB962C8B-B14F-4D97-AF65-F5344CB8AC3E}">
        <p14:creationId xmlns:p14="http://schemas.microsoft.com/office/powerpoint/2010/main" val="176369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631" b="10036"/>
          <a:stretch/>
        </p:blipFill>
        <p:spPr>
          <a:xfrm>
            <a:off x="0" y="-14504"/>
            <a:ext cx="12191980" cy="6857990"/>
          </a:xfrm>
          <a:prstGeom prst="rect">
            <a:avLst/>
          </a:prstGeom>
        </p:spPr>
      </p:pic>
      <p:sp>
        <p:nvSpPr>
          <p:cNvPr id="4" name="TextBox 3"/>
          <p:cNvSpPr txBox="1"/>
          <p:nvPr/>
        </p:nvSpPr>
        <p:spPr>
          <a:xfrm>
            <a:off x="1944904" y="2438399"/>
            <a:ext cx="8302171" cy="1316221"/>
          </a:xfrm>
          <a:prstGeom prst="rect">
            <a:avLst/>
          </a:prstGeom>
          <a:solidFill>
            <a:srgbClr val="000000">
              <a:alpha val="80000"/>
            </a:srgbClr>
          </a:solidFill>
          <a:ln w="279400" cap="sq" cmpd="thinThick">
            <a:solidFill>
              <a:srgbClr val="262626">
                <a:alpha val="89804"/>
              </a:srgbClr>
            </a:solidFill>
            <a:miter lim="800000"/>
          </a:ln>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6000">
                <a:solidFill>
                  <a:srgbClr val="FFFFFF"/>
                </a:solidFill>
                <a:latin typeface="+mj-lt"/>
                <a:ea typeface="+mj-ea"/>
                <a:cs typeface="+mj-cs"/>
              </a:rPr>
              <a:t>From where we are to where we want to be</a:t>
            </a:r>
          </a:p>
        </p:txBody>
      </p:sp>
    </p:spTree>
    <p:extLst>
      <p:ext uri="{BB962C8B-B14F-4D97-AF65-F5344CB8AC3E}">
        <p14:creationId xmlns:p14="http://schemas.microsoft.com/office/powerpoint/2010/main" val="753103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631" b="10036"/>
          <a:stretch/>
        </p:blipFill>
        <p:spPr>
          <a:xfrm>
            <a:off x="-109182" y="0"/>
            <a:ext cx="12191980" cy="6857990"/>
          </a:xfrm>
          <a:prstGeom prst="rect">
            <a:avLst/>
          </a:prstGeom>
        </p:spPr>
      </p:pic>
      <p:sp>
        <p:nvSpPr>
          <p:cNvPr id="4" name="TextBox 3"/>
          <p:cNvSpPr txBox="1"/>
          <p:nvPr/>
        </p:nvSpPr>
        <p:spPr>
          <a:xfrm>
            <a:off x="2272451" y="213814"/>
            <a:ext cx="8302171" cy="1316221"/>
          </a:xfrm>
          <a:prstGeom prst="rect">
            <a:avLst/>
          </a:prstGeom>
          <a:solidFill>
            <a:srgbClr val="000000">
              <a:alpha val="80000"/>
            </a:srgbClr>
          </a:solidFill>
          <a:ln w="279400" cap="sq" cmpd="thinThick">
            <a:solidFill>
              <a:srgbClr val="262626">
                <a:alpha val="89804"/>
              </a:srgbClr>
            </a:solidFill>
            <a:miter lim="800000"/>
          </a:ln>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3600" dirty="0" smtClean="0">
                <a:solidFill>
                  <a:srgbClr val="FFFFFF"/>
                </a:solidFill>
                <a:latin typeface="+mj-lt"/>
                <a:ea typeface="+mj-ea"/>
                <a:cs typeface="+mj-cs"/>
              </a:rPr>
              <a:t>MISSION</a:t>
            </a:r>
          </a:p>
          <a:p>
            <a:pPr algn="ctr">
              <a:lnSpc>
                <a:spcPct val="90000"/>
              </a:lnSpc>
              <a:spcBef>
                <a:spcPct val="0"/>
              </a:spcBef>
              <a:spcAft>
                <a:spcPts val="600"/>
              </a:spcAft>
            </a:pPr>
            <a:r>
              <a:rPr lang="en-US" sz="3600" dirty="0" smtClean="0">
                <a:solidFill>
                  <a:srgbClr val="FFFFFF"/>
                </a:solidFill>
                <a:latin typeface="+mj-lt"/>
                <a:ea typeface="+mj-ea"/>
                <a:cs typeface="+mj-cs"/>
              </a:rPr>
              <a:t>VISION</a:t>
            </a:r>
          </a:p>
          <a:p>
            <a:pPr algn="ctr">
              <a:lnSpc>
                <a:spcPct val="90000"/>
              </a:lnSpc>
              <a:spcBef>
                <a:spcPct val="0"/>
              </a:spcBef>
              <a:spcAft>
                <a:spcPts val="600"/>
              </a:spcAft>
            </a:pPr>
            <a:r>
              <a:rPr lang="en-US" sz="2400" dirty="0" smtClean="0">
                <a:solidFill>
                  <a:srgbClr val="FFFFFF"/>
                </a:solidFill>
                <a:latin typeface="+mj-lt"/>
                <a:ea typeface="+mj-ea"/>
                <a:cs typeface="+mj-cs"/>
              </a:rPr>
              <a:t>From </a:t>
            </a:r>
            <a:r>
              <a:rPr lang="en-US" sz="2400" dirty="0">
                <a:solidFill>
                  <a:srgbClr val="FFFFFF"/>
                </a:solidFill>
                <a:latin typeface="+mj-lt"/>
                <a:ea typeface="+mj-ea"/>
                <a:cs typeface="+mj-cs"/>
              </a:rPr>
              <a:t>where we are to where we want to be</a:t>
            </a:r>
          </a:p>
        </p:txBody>
      </p:sp>
      <p:sp>
        <p:nvSpPr>
          <p:cNvPr id="6" name="TextBox 5"/>
          <p:cNvSpPr txBox="1"/>
          <p:nvPr/>
        </p:nvSpPr>
        <p:spPr>
          <a:xfrm>
            <a:off x="2288371" y="5265774"/>
            <a:ext cx="8302171" cy="1316221"/>
          </a:xfrm>
          <a:prstGeom prst="rect">
            <a:avLst/>
          </a:prstGeom>
          <a:solidFill>
            <a:srgbClr val="000000">
              <a:alpha val="80000"/>
            </a:srgbClr>
          </a:solidFill>
          <a:ln w="279400" cap="sq" cmpd="thinThick">
            <a:solidFill>
              <a:srgbClr val="262626">
                <a:alpha val="89804"/>
              </a:srgbClr>
            </a:solidFill>
            <a:miter lim="800000"/>
          </a:ln>
        </p:spPr>
        <p:txBody>
          <a:bodyPr vert="horz" lIns="91440" tIns="45720" rIns="91440" bIns="45720" rtlCol="0" anchor="ctr">
            <a:normAutofit/>
          </a:bodyPr>
          <a:lstStyle/>
          <a:p>
            <a:pPr algn="ctr">
              <a:lnSpc>
                <a:spcPct val="90000"/>
              </a:lnSpc>
              <a:spcBef>
                <a:spcPct val="0"/>
              </a:spcBef>
              <a:spcAft>
                <a:spcPts val="600"/>
              </a:spcAft>
            </a:pPr>
            <a:r>
              <a:rPr lang="en-US" sz="3600" dirty="0" smtClean="0">
                <a:solidFill>
                  <a:srgbClr val="FFFFFF"/>
                </a:solidFill>
                <a:latin typeface="+mj-lt"/>
                <a:ea typeface="+mj-ea"/>
                <a:cs typeface="+mj-cs"/>
              </a:rPr>
              <a:t>CORE VALUES</a:t>
            </a:r>
          </a:p>
          <a:p>
            <a:pPr algn="ctr">
              <a:lnSpc>
                <a:spcPct val="90000"/>
              </a:lnSpc>
              <a:spcBef>
                <a:spcPct val="0"/>
              </a:spcBef>
              <a:spcAft>
                <a:spcPts val="600"/>
              </a:spcAft>
            </a:pPr>
            <a:r>
              <a:rPr lang="en-US" sz="2400" dirty="0" smtClean="0">
                <a:solidFill>
                  <a:srgbClr val="FFFFFF"/>
                </a:solidFill>
                <a:latin typeface="+mj-lt"/>
                <a:ea typeface="+mj-ea"/>
                <a:cs typeface="+mj-cs"/>
              </a:rPr>
              <a:t>Beliefs that guide our behaviors and actions</a:t>
            </a:r>
            <a:endParaRPr lang="en-US" sz="2400" dirty="0">
              <a:solidFill>
                <a:srgbClr val="FFFFFF"/>
              </a:solidFill>
              <a:latin typeface="+mj-lt"/>
              <a:ea typeface="+mj-ea"/>
              <a:cs typeface="+mj-cs"/>
            </a:endParaRPr>
          </a:p>
        </p:txBody>
      </p:sp>
      <p:sp>
        <p:nvSpPr>
          <p:cNvPr id="2" name="Up Arrow 1"/>
          <p:cNvSpPr/>
          <p:nvPr/>
        </p:nvSpPr>
        <p:spPr>
          <a:xfrm>
            <a:off x="3275463" y="2019870"/>
            <a:ext cx="1501253" cy="3070746"/>
          </a:xfrm>
          <a:prstGeom prst="upArrow">
            <a:avLst/>
          </a:prstGeom>
          <a:solidFill>
            <a:srgbClr val="92D05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899566" y="2019870"/>
            <a:ext cx="1501253" cy="3070746"/>
          </a:xfrm>
          <a:prstGeom prst="upArrow">
            <a:avLst/>
          </a:prstGeom>
          <a:solidFill>
            <a:srgbClr val="92D05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8071531" y="2066505"/>
            <a:ext cx="1501253" cy="3070746"/>
          </a:xfrm>
          <a:prstGeom prst="upArrow">
            <a:avLst/>
          </a:prstGeom>
          <a:solidFill>
            <a:srgbClr val="92D05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570278" y="2031241"/>
            <a:ext cx="1501253" cy="3070746"/>
          </a:xfrm>
          <a:prstGeom prst="upArrow">
            <a:avLst/>
          </a:prstGeom>
          <a:solidFill>
            <a:srgbClr val="92D05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1621810" y="2019870"/>
            <a:ext cx="1501253" cy="3070746"/>
          </a:xfrm>
          <a:prstGeom prst="upArrow">
            <a:avLst/>
          </a:prstGeom>
          <a:solidFill>
            <a:srgbClr val="92D05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a:off x="9742243" y="2031241"/>
            <a:ext cx="1501253" cy="3070746"/>
          </a:xfrm>
          <a:prstGeom prst="upArrow">
            <a:avLst/>
          </a:prstGeom>
          <a:solidFill>
            <a:srgbClr val="92D05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8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descr="PLC_team"/>
          <p:cNvPicPr preferRelativeResize="0"/>
          <p:nvPr/>
        </p:nvPicPr>
        <p:blipFill rotWithShape="1">
          <a:blip r:embed="rId3">
            <a:alphaModFix/>
          </a:blip>
          <a:srcRect l="26912" r="28137"/>
          <a:stretch/>
        </p:blipFill>
        <p:spPr>
          <a:xfrm>
            <a:off x="20" y="10"/>
            <a:ext cx="4635378" cy="6841245"/>
          </a:xfrm>
          <a:prstGeom prst="rect">
            <a:avLst/>
          </a:prstGeom>
          <a:noFill/>
          <a:ln>
            <a:noFill/>
          </a:ln>
        </p:spPr>
      </p:pic>
      <p:cxnSp>
        <p:nvCxnSpPr>
          <p:cNvPr id="252" name="Shape 252"/>
          <p:cNvCxnSpPr/>
          <p:nvPr/>
        </p:nvCxnSpPr>
        <p:spPr>
          <a:xfrm>
            <a:off x="5080934" y="2115117"/>
            <a:ext cx="6309360" cy="0"/>
          </a:xfrm>
          <a:prstGeom prst="straightConnector1">
            <a:avLst/>
          </a:prstGeom>
          <a:noFill/>
          <a:ln w="9525" cap="flat" cmpd="sng">
            <a:solidFill>
              <a:srgbClr val="7B4B3F"/>
            </a:solidFill>
            <a:prstDash val="solid"/>
            <a:miter lim="800000"/>
            <a:headEnd type="none" w="med" len="med"/>
            <a:tailEnd type="none" w="med" len="med"/>
          </a:ln>
        </p:spPr>
      </p:cxnSp>
      <p:sp>
        <p:nvSpPr>
          <p:cNvPr id="253" name="Shape 253"/>
          <p:cNvSpPr txBox="1">
            <a:spLocks noGrp="1"/>
          </p:cNvSpPr>
          <p:nvPr>
            <p:ph type="title"/>
          </p:nvPr>
        </p:nvSpPr>
        <p:spPr>
          <a:xfrm>
            <a:off x="4965430" y="629268"/>
            <a:ext cx="6586491" cy="1286160"/>
          </a:xfrm>
          <a:prstGeom prst="rect">
            <a:avLst/>
          </a:prstGeom>
          <a:noFill/>
          <a:ln>
            <a:noFill/>
          </a:ln>
        </p:spPr>
        <p:txBody>
          <a:bodyPr wrap="square" lIns="91425" tIns="45700" rIns="91425" bIns="45700" anchor="b" anchorCtr="0">
            <a:noAutofit/>
          </a:bodyPr>
          <a:lstStyle/>
          <a:p>
            <a:pPr marL="0" marR="0" lvl="0" indent="0" algn="l" rtl="0">
              <a:lnSpc>
                <a:spcPct val="8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VISION RETREAT OUTCOMES</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254" name="Shape 254"/>
          <p:cNvSpPr txBox="1">
            <a:spLocks noGrp="1"/>
          </p:cNvSpPr>
          <p:nvPr>
            <p:ph type="body" idx="1"/>
          </p:nvPr>
        </p:nvSpPr>
        <p:spPr>
          <a:xfrm>
            <a:off x="4965431" y="2438400"/>
            <a:ext cx="6586489" cy="428307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000" b="1" i="1" u="sng" strike="noStrike" cap="none">
                <a:solidFill>
                  <a:schemeClr val="dk1"/>
                </a:solidFill>
                <a:latin typeface="Calibri"/>
                <a:ea typeface="Calibri"/>
                <a:cs typeface="Calibri"/>
                <a:sym typeface="Calibri"/>
              </a:rPr>
              <a:t>Answer the question </a:t>
            </a:r>
            <a:r>
              <a:rPr lang="en-US" sz="2000" b="1" i="1" u="none" strike="noStrike" cap="none">
                <a:solidFill>
                  <a:srgbClr val="548135"/>
                </a:solidFill>
                <a:latin typeface="Calibri"/>
                <a:ea typeface="Calibri"/>
                <a:cs typeface="Calibri"/>
                <a:sym typeface="Calibri"/>
              </a:rPr>
              <a:t>“Where do we want to be?  How will we look, sound, and feel differently 5 years down the road than we do today?”</a:t>
            </a:r>
          </a:p>
          <a:p>
            <a:pPr marL="228600" marR="0" lvl="0" indent="-228600" algn="l" rtl="0">
              <a:lnSpc>
                <a:spcPct val="90000"/>
              </a:lnSpc>
              <a:spcBef>
                <a:spcPts val="1000"/>
              </a:spcBef>
              <a:spcAft>
                <a:spcPts val="0"/>
              </a:spcAft>
              <a:buClr>
                <a:schemeClr val="dk1"/>
              </a:buClr>
              <a:buSzPct val="100000"/>
              <a:buFont typeface="Arial"/>
              <a:buChar char="•"/>
            </a:pPr>
            <a:r>
              <a:rPr lang="en-US" sz="2000" b="1" i="1" u="sng" strike="noStrike" cap="none">
                <a:solidFill>
                  <a:schemeClr val="dk1"/>
                </a:solidFill>
                <a:latin typeface="Calibri"/>
                <a:ea typeface="Calibri"/>
                <a:cs typeface="Calibri"/>
                <a:sym typeface="Calibri"/>
              </a:rPr>
              <a:t>Reflect</a:t>
            </a:r>
            <a:r>
              <a:rPr lang="en-US" sz="2000" b="1" i="1" u="none" strike="noStrike" cap="none">
                <a:solidFill>
                  <a:schemeClr val="dk1"/>
                </a:solidFill>
                <a:latin typeface="Calibri"/>
                <a:ea typeface="Calibri"/>
                <a:cs typeface="Calibri"/>
                <a:sym typeface="Calibri"/>
              </a:rPr>
              <a:t> on </a:t>
            </a:r>
            <a:r>
              <a:rPr lang="en-US" sz="2000" b="1" i="1" u="none" strike="noStrike" cap="none">
                <a:solidFill>
                  <a:srgbClr val="0000FF"/>
                </a:solidFill>
                <a:latin typeface="Calibri"/>
                <a:ea typeface="Calibri"/>
                <a:cs typeface="Calibri"/>
                <a:sym typeface="Calibri"/>
              </a:rPr>
              <a:t>STAKEHOLDER FEEDBACK </a:t>
            </a:r>
            <a:r>
              <a:rPr lang="en-US" sz="2000" b="1" i="1" u="none" strike="noStrike" cap="none">
                <a:solidFill>
                  <a:schemeClr val="dk1"/>
                </a:solidFill>
                <a:latin typeface="Calibri"/>
                <a:ea typeface="Calibri"/>
                <a:cs typeface="Calibri"/>
                <a:sym typeface="Calibri"/>
              </a:rPr>
              <a:t>to revise our SWOT analysis from the Data Retreat.</a:t>
            </a:r>
          </a:p>
          <a:p>
            <a:pPr marL="228600" marR="0" lvl="0" indent="-228600" algn="l" rtl="0">
              <a:lnSpc>
                <a:spcPct val="90000"/>
              </a:lnSpc>
              <a:spcBef>
                <a:spcPts val="1000"/>
              </a:spcBef>
              <a:spcAft>
                <a:spcPts val="0"/>
              </a:spcAft>
              <a:buClr>
                <a:schemeClr val="dk1"/>
              </a:buClr>
              <a:buSzPct val="100000"/>
              <a:buFont typeface="Arial"/>
              <a:buChar char="•"/>
            </a:pPr>
            <a:r>
              <a:rPr lang="en-US" sz="2000" b="1" i="1" u="sng" strike="noStrike" cap="none">
                <a:solidFill>
                  <a:schemeClr val="dk1"/>
                </a:solidFill>
                <a:latin typeface="Calibri"/>
                <a:ea typeface="Calibri"/>
                <a:cs typeface="Calibri"/>
                <a:sym typeface="Calibri"/>
              </a:rPr>
              <a:t>Investigate </a:t>
            </a:r>
            <a:r>
              <a:rPr lang="en-US" sz="2000" b="1" i="1" u="none" strike="noStrike" cap="none">
                <a:solidFill>
                  <a:schemeClr val="dk1"/>
                </a:solidFill>
                <a:latin typeface="Calibri"/>
                <a:ea typeface="Calibri"/>
                <a:cs typeface="Calibri"/>
                <a:sym typeface="Calibri"/>
              </a:rPr>
              <a:t>schools and districts to identify practices and ideas to inform </a:t>
            </a:r>
            <a:r>
              <a:rPr lang="en-US" sz="2000" b="1" i="1" u="none" strike="noStrike" cap="none">
                <a:solidFill>
                  <a:srgbClr val="FF0000"/>
                </a:solidFill>
                <a:latin typeface="Calibri"/>
                <a:ea typeface="Calibri"/>
                <a:cs typeface="Calibri"/>
                <a:sym typeface="Calibri"/>
              </a:rPr>
              <a:t>A PREFERRED FUTURE FOR THE DISTRICT.</a:t>
            </a:r>
          </a:p>
          <a:p>
            <a:pPr marL="228600" marR="0" lvl="0" indent="-228600" algn="l" rtl="0">
              <a:lnSpc>
                <a:spcPct val="90000"/>
              </a:lnSpc>
              <a:spcBef>
                <a:spcPts val="1000"/>
              </a:spcBef>
              <a:spcAft>
                <a:spcPts val="0"/>
              </a:spcAft>
              <a:buClr>
                <a:schemeClr val="dk1"/>
              </a:buClr>
              <a:buSzPct val="100000"/>
              <a:buFont typeface="Arial"/>
              <a:buChar char="•"/>
            </a:pPr>
            <a:r>
              <a:rPr lang="en-US" sz="2000" b="1" i="1" u="sng" strike="noStrike" cap="none">
                <a:solidFill>
                  <a:schemeClr val="dk1"/>
                </a:solidFill>
                <a:latin typeface="Calibri"/>
                <a:ea typeface="Calibri"/>
                <a:cs typeface="Calibri"/>
                <a:sym typeface="Calibri"/>
              </a:rPr>
              <a:t>Invent </a:t>
            </a:r>
            <a:r>
              <a:rPr lang="en-US" sz="2000" b="1" i="1" u="none" strike="noStrike" cap="none">
                <a:solidFill>
                  <a:schemeClr val="dk1"/>
                </a:solidFill>
                <a:latin typeface="Calibri"/>
                <a:ea typeface="Calibri"/>
                <a:cs typeface="Calibri"/>
                <a:sym typeface="Calibri"/>
              </a:rPr>
              <a:t>a </a:t>
            </a:r>
            <a:r>
              <a:rPr lang="en-US" sz="2000" b="1" i="1" u="none" strike="noStrike" cap="none">
                <a:solidFill>
                  <a:srgbClr val="CC00FF"/>
                </a:solidFill>
                <a:latin typeface="Calibri"/>
                <a:ea typeface="Calibri"/>
                <a:cs typeface="Calibri"/>
                <a:sym typeface="Calibri"/>
              </a:rPr>
              <a:t>PREFERRED FUTURE (Mission and Vision) </a:t>
            </a:r>
            <a:r>
              <a:rPr lang="en-US" sz="2000" b="1" i="1" u="none" strike="noStrike" cap="none">
                <a:solidFill>
                  <a:schemeClr val="dk1"/>
                </a:solidFill>
                <a:latin typeface="Calibri"/>
                <a:ea typeface="Calibri"/>
                <a:cs typeface="Calibri"/>
                <a:sym typeface="Calibri"/>
              </a:rPr>
              <a:t>to move the district to an even high level of performance.</a:t>
            </a:r>
          </a:p>
          <a:p>
            <a:pPr marL="228600" marR="0" lvl="0" indent="-228600" algn="l" rtl="0">
              <a:lnSpc>
                <a:spcPct val="90000"/>
              </a:lnSpc>
              <a:spcBef>
                <a:spcPts val="1000"/>
              </a:spcBef>
              <a:buClr>
                <a:schemeClr val="dk1"/>
              </a:buClr>
              <a:buSzPct val="100000"/>
              <a:buFont typeface="Arial"/>
              <a:buChar char="•"/>
            </a:pPr>
            <a:r>
              <a:rPr lang="en-US" sz="2000" b="1" i="1" u="sng" strike="noStrike" cap="none">
                <a:solidFill>
                  <a:schemeClr val="dk1"/>
                </a:solidFill>
                <a:latin typeface="Calibri"/>
                <a:ea typeface="Calibri"/>
                <a:cs typeface="Calibri"/>
                <a:sym typeface="Calibri"/>
              </a:rPr>
              <a:t>Develop</a:t>
            </a:r>
            <a:r>
              <a:rPr lang="en-US" sz="2000" b="1" i="1" u="none" strike="noStrike" cap="none">
                <a:solidFill>
                  <a:schemeClr val="dk1"/>
                </a:solidFill>
                <a:latin typeface="Calibri"/>
                <a:ea typeface="Calibri"/>
                <a:cs typeface="Calibri"/>
                <a:sym typeface="Calibri"/>
              </a:rPr>
              <a:t> </a:t>
            </a:r>
            <a:r>
              <a:rPr lang="en-US" sz="2000" b="1" i="1" u="none" strike="noStrike" cap="none">
                <a:solidFill>
                  <a:srgbClr val="FF6600"/>
                </a:solidFill>
                <a:latin typeface="Calibri"/>
                <a:ea typeface="Calibri"/>
                <a:cs typeface="Calibri"/>
                <a:sym typeface="Calibri"/>
              </a:rPr>
              <a:t>a set of CORE VALUES </a:t>
            </a:r>
            <a:r>
              <a:rPr lang="en-US" sz="2000" b="1" i="1" u="none" strike="noStrike" cap="none">
                <a:solidFill>
                  <a:srgbClr val="000000"/>
                </a:solidFill>
                <a:latin typeface="Calibri"/>
                <a:ea typeface="Calibri"/>
                <a:cs typeface="Calibri"/>
                <a:sym typeface="Calibri"/>
              </a:rPr>
              <a:t>that will guide the actions and behaviors of the district as its works toward achieving its Preferred Future</a:t>
            </a:r>
          </a:p>
        </p:txBody>
      </p:sp>
      <p:sp>
        <p:nvSpPr>
          <p:cNvPr id="255" name="Shape 255"/>
          <p:cNvSpPr txBox="1">
            <a:spLocks noGrp="1"/>
          </p:cNvSpPr>
          <p:nvPr>
            <p:ph type="sldNum" idx="12"/>
          </p:nvPr>
        </p:nvSpPr>
        <p:spPr>
          <a:xfrm>
            <a:off x="10167042" y="6356350"/>
            <a:ext cx="1186758" cy="365125"/>
          </a:xfrm>
          <a:prstGeom prst="rect">
            <a:avLst/>
          </a:prstGeom>
          <a:noFill/>
          <a:ln>
            <a:noFill/>
          </a:ln>
        </p:spPr>
        <p:txBody>
          <a:bodyPr wrap="square" lIns="91425" tIns="45700" rIns="91425" bIns="45700" anchor="ctr" anchorCtr="0">
            <a:noAutofit/>
          </a:bodyPr>
          <a:lstStyle/>
          <a:p>
            <a:pPr marL="0" marR="0" lvl="0" indent="0" algn="r" rtl="0">
              <a:lnSpc>
                <a:spcPct val="80000"/>
              </a:lnSpc>
              <a:spcBef>
                <a:spcPts val="0"/>
              </a:spcBef>
              <a:buSzPct val="25000"/>
              <a:buNone/>
            </a:pPr>
            <a:fld id="{00000000-1234-1234-1234-123412341234}" type="slidenum">
              <a:rPr lang="en-US" sz="2200">
                <a:solidFill>
                  <a:schemeClr val="dk1"/>
                </a:solidFill>
                <a:latin typeface="Arial"/>
                <a:ea typeface="Arial"/>
                <a:cs typeface="Arial"/>
                <a:sym typeface="Arial"/>
              </a:rPr>
              <a:t>13</a:t>
            </a:fld>
            <a:endParaRPr lang="en-US" sz="22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descr="MC910220653.jpg"/>
          <p:cNvPicPr preferRelativeResize="0">
            <a:picLocks noGrp="1"/>
          </p:cNvPicPr>
          <p:nvPr>
            <p:ph type="body" idx="1"/>
          </p:nvPr>
        </p:nvPicPr>
        <p:blipFill rotWithShape="1">
          <a:blip r:embed="rId3">
            <a:alphaModFix/>
          </a:blip>
          <a:srcRect l="-13590" r="-13591"/>
          <a:stretch/>
        </p:blipFill>
        <p:spPr>
          <a:xfrm>
            <a:off x="-1329267" y="-779828"/>
            <a:ext cx="15875000" cy="7620000"/>
          </a:xfrm>
          <a:prstGeom prst="rect">
            <a:avLst/>
          </a:prstGeom>
          <a:noFill/>
          <a:ln>
            <a:noFill/>
          </a:ln>
        </p:spPr>
      </p:pic>
      <p:sp>
        <p:nvSpPr>
          <p:cNvPr id="261" name="Shape 26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dk1"/>
              </a:buClr>
              <a:buSzPct val="25000"/>
              <a:buFont typeface="Arial"/>
              <a:buNone/>
            </a:pPr>
            <a:fld id="{00000000-1234-1234-1234-123412341234}" type="slidenum">
              <a:rPr lang="en-US" sz="1400">
                <a:solidFill>
                  <a:schemeClr val="dk1"/>
                </a:solidFill>
                <a:latin typeface="Arial"/>
                <a:ea typeface="Arial"/>
                <a:cs typeface="Arial"/>
                <a:sym typeface="Arial"/>
              </a:rPr>
              <a:t>14</a:t>
            </a:fld>
            <a:endParaRPr lang="en-US" sz="1400">
              <a:solidFill>
                <a:schemeClr val="dk1"/>
              </a:solidFill>
              <a:latin typeface="Arial"/>
              <a:ea typeface="Arial"/>
              <a:cs typeface="Arial"/>
              <a:sym typeface="Arial"/>
            </a:endParaRPr>
          </a:p>
        </p:txBody>
      </p:sp>
      <p:sp>
        <p:nvSpPr>
          <p:cNvPr id="262" name="Shape 262"/>
          <p:cNvSpPr txBox="1">
            <a:spLocks noGrp="1"/>
          </p:cNvSpPr>
          <p:nvPr>
            <p:ph type="title"/>
          </p:nvPr>
        </p:nvSpPr>
        <p:spPr>
          <a:xfrm>
            <a:off x="1981200" y="5037664"/>
            <a:ext cx="8229600" cy="13716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rgbClr val="FF0000"/>
              </a:buClr>
              <a:buSzPct val="25000"/>
              <a:buFont typeface="Calibri"/>
              <a:buNone/>
            </a:pPr>
            <a:r>
              <a:rPr lang="en-US" sz="3600" b="1" i="1" u="none" strike="noStrike" cap="none">
                <a:solidFill>
                  <a:srgbClr val="FF0000"/>
                </a:solidFill>
                <a:latin typeface="Calibri"/>
                <a:ea typeface="Calibri"/>
                <a:cs typeface="Calibri"/>
                <a:sym typeface="Calibri"/>
              </a:rPr>
              <a:t>How do we want to be different 5-10 years from now than we are today?</a:t>
            </a:r>
          </a:p>
        </p:txBody>
      </p:sp>
      <p:sp>
        <p:nvSpPr>
          <p:cNvPr id="263" name="Shape 263"/>
          <p:cNvSpPr txBox="1"/>
          <p:nvPr/>
        </p:nvSpPr>
        <p:spPr>
          <a:xfrm rot="522326">
            <a:off x="2029692" y="66920"/>
            <a:ext cx="2675732" cy="10156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6000" b="1">
                <a:solidFill>
                  <a:schemeClr val="accent2"/>
                </a:solidFill>
                <a:latin typeface="Calibri"/>
                <a:ea typeface="Calibri"/>
                <a:cs typeface="Calibri"/>
                <a:sym typeface="Calibri"/>
              </a:rPr>
              <a:t>Mission</a:t>
            </a:r>
          </a:p>
        </p:txBody>
      </p:sp>
      <p:sp>
        <p:nvSpPr>
          <p:cNvPr id="264" name="Shape 264"/>
          <p:cNvSpPr txBox="1"/>
          <p:nvPr/>
        </p:nvSpPr>
        <p:spPr>
          <a:xfrm rot="-300418">
            <a:off x="5189181" y="796198"/>
            <a:ext cx="2151551" cy="10156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6000" b="1">
                <a:solidFill>
                  <a:srgbClr val="0070C0"/>
                </a:solidFill>
                <a:latin typeface="Calibri"/>
                <a:ea typeface="Calibri"/>
                <a:cs typeface="Calibri"/>
                <a:sym typeface="Calibri"/>
              </a:rPr>
              <a:t>Vision</a:t>
            </a:r>
          </a:p>
        </p:txBody>
      </p:sp>
      <p:sp>
        <p:nvSpPr>
          <p:cNvPr id="265" name="Shape 265"/>
          <p:cNvSpPr txBox="1"/>
          <p:nvPr/>
        </p:nvSpPr>
        <p:spPr>
          <a:xfrm rot="-316912">
            <a:off x="7967399" y="1130184"/>
            <a:ext cx="3923382" cy="10156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6000" b="1">
                <a:solidFill>
                  <a:srgbClr val="00B050"/>
                </a:solidFill>
                <a:latin typeface="Calibri"/>
                <a:ea typeface="Calibri"/>
                <a:cs typeface="Calibri"/>
                <a:sym typeface="Calibri"/>
              </a:rPr>
              <a:t>Core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p:tgtEl>
                                          <p:spTgt spid="2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fade">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PLC_team"/>
          <p:cNvPicPr preferRelativeResize="0"/>
          <p:nvPr/>
        </p:nvPicPr>
        <p:blipFill rotWithShape="1">
          <a:blip r:embed="rId3">
            <a:alphaModFix amt="35000"/>
          </a:blip>
          <a:srcRect t="3938" b="11473"/>
          <a:stretch/>
        </p:blipFill>
        <p:spPr>
          <a:xfrm>
            <a:off x="20" y="1"/>
            <a:ext cx="12191472" cy="6841254"/>
          </a:xfrm>
          <a:prstGeom prst="rect">
            <a:avLst/>
          </a:prstGeom>
          <a:noFill/>
          <a:ln>
            <a:noFill/>
          </a:ln>
        </p:spPr>
      </p:pic>
      <p:cxnSp>
        <p:nvCxnSpPr>
          <p:cNvPr id="271" name="Shape 271"/>
          <p:cNvCxnSpPr/>
          <p:nvPr/>
        </p:nvCxnSpPr>
        <p:spPr>
          <a:xfrm>
            <a:off x="4653372" y="2286000"/>
            <a:ext cx="0" cy="2286000"/>
          </a:xfrm>
          <a:prstGeom prst="straightConnector1">
            <a:avLst/>
          </a:prstGeom>
          <a:noFill/>
          <a:ln w="15875" cap="flat" cmpd="sng">
            <a:solidFill>
              <a:srgbClr val="FFFFFF"/>
            </a:solidFill>
            <a:prstDash val="solid"/>
            <a:miter lim="800000"/>
            <a:headEnd type="none" w="med" len="med"/>
            <a:tailEnd type="none" w="med" len="med"/>
          </a:ln>
        </p:spPr>
      </p:cxnSp>
      <p:sp>
        <p:nvSpPr>
          <p:cNvPr id="272" name="Shape 272"/>
          <p:cNvSpPr txBox="1">
            <a:spLocks noGrp="1"/>
          </p:cNvSpPr>
          <p:nvPr>
            <p:ph type="title"/>
          </p:nvPr>
        </p:nvSpPr>
        <p:spPr>
          <a:xfrm>
            <a:off x="838201" y="1065862"/>
            <a:ext cx="3313164" cy="4726276"/>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buClr>
                <a:srgbClr val="FFFFFF"/>
              </a:buClr>
              <a:buSzPct val="25000"/>
              <a:buFont typeface="Calibri"/>
              <a:buNone/>
            </a:pPr>
            <a:r>
              <a:rPr lang="en-US" sz="4000" b="1" i="0" u="none" strike="noStrike" cap="none">
                <a:solidFill>
                  <a:srgbClr val="FFFFFF"/>
                </a:solidFill>
                <a:latin typeface="Calibri"/>
                <a:ea typeface="Calibri"/>
                <a:cs typeface="Calibri"/>
                <a:sym typeface="Calibri"/>
              </a:rPr>
              <a:t>ACTIVITY ONE</a:t>
            </a:r>
            <a:r>
              <a:rPr lang="en-US" sz="4000" b="0" i="0" u="none" strike="noStrike" cap="none">
                <a:solidFill>
                  <a:srgbClr val="FFFFFF"/>
                </a:solidFill>
                <a:latin typeface="Calibri"/>
                <a:ea typeface="Calibri"/>
                <a:cs typeface="Calibri"/>
                <a:sym typeface="Calibri"/>
              </a:rPr>
              <a:t>:  </a:t>
            </a:r>
            <a:r>
              <a:rPr lang="en-US" sz="3600" b="0" i="0" u="none" strike="noStrike" cap="none">
                <a:solidFill>
                  <a:srgbClr val="FF0000"/>
                </a:solidFill>
                <a:latin typeface="Calibri"/>
                <a:ea typeface="Calibri"/>
                <a:cs typeface="Calibri"/>
                <a:sym typeface="Calibri"/>
              </a:rPr>
              <a:t>40 minutes</a:t>
            </a:r>
          </a:p>
        </p:txBody>
      </p:sp>
      <p:sp>
        <p:nvSpPr>
          <p:cNvPr id="273" name="Shape 273"/>
          <p:cNvSpPr txBox="1">
            <a:spLocks noGrp="1"/>
          </p:cNvSpPr>
          <p:nvPr>
            <p:ph type="body" idx="1"/>
          </p:nvPr>
        </p:nvSpPr>
        <p:spPr>
          <a:xfrm>
            <a:off x="5155379" y="1065862"/>
            <a:ext cx="5993884" cy="4726276"/>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Arial"/>
              <a:buNone/>
            </a:pPr>
            <a:endParaRPr sz="2000" b="1" i="1" u="none" strike="noStrike" cap="none">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25000"/>
              <a:buFont typeface="Arial"/>
              <a:buNone/>
            </a:pPr>
            <a:r>
              <a:rPr lang="en-US" sz="4000" b="1" i="1" u="sng" strike="noStrike" cap="none">
                <a:solidFill>
                  <a:schemeClr val="lt1"/>
                </a:solidFill>
                <a:latin typeface="Calibri"/>
                <a:ea typeface="Calibri"/>
                <a:cs typeface="Calibri"/>
                <a:sym typeface="Calibri"/>
              </a:rPr>
              <a:t>Reflect</a:t>
            </a:r>
            <a:r>
              <a:rPr lang="en-US" sz="4000" b="1" i="1" u="none" strike="noStrike" cap="none">
                <a:solidFill>
                  <a:schemeClr val="lt1"/>
                </a:solidFill>
                <a:latin typeface="Calibri"/>
                <a:ea typeface="Calibri"/>
                <a:cs typeface="Calibri"/>
                <a:sym typeface="Calibri"/>
              </a:rPr>
              <a:t> </a:t>
            </a:r>
            <a:r>
              <a:rPr lang="en-US" sz="4000" b="1" i="1" u="none" strike="noStrike" cap="none">
                <a:solidFill>
                  <a:schemeClr val="accent4"/>
                </a:solidFill>
                <a:latin typeface="Calibri"/>
                <a:ea typeface="Calibri"/>
                <a:cs typeface="Calibri"/>
                <a:sym typeface="Calibri"/>
              </a:rPr>
              <a:t>on stakeholder feedback </a:t>
            </a:r>
            <a:r>
              <a:rPr lang="en-US" sz="4000" b="1" i="1" u="none" strike="noStrike" cap="none">
                <a:solidFill>
                  <a:schemeClr val="lt1"/>
                </a:solidFill>
                <a:latin typeface="Calibri"/>
                <a:ea typeface="Calibri"/>
                <a:cs typeface="Calibri"/>
                <a:sym typeface="Calibri"/>
              </a:rPr>
              <a:t>to revise our SWOT analysis from the Data Retreat</a:t>
            </a:r>
          </a:p>
          <a:p>
            <a:pPr marL="0" marR="0" lvl="0" indent="0" algn="l" rtl="0">
              <a:lnSpc>
                <a:spcPct val="90000"/>
              </a:lnSpc>
              <a:spcBef>
                <a:spcPts val="1000"/>
              </a:spcBef>
              <a:buClr>
                <a:srgbClr val="92D050"/>
              </a:buClr>
              <a:buSzPct val="25000"/>
              <a:buFont typeface="Arial"/>
              <a:buNone/>
            </a:pPr>
            <a:r>
              <a:rPr lang="en-US" sz="4000" b="1" i="1" u="none" strike="noStrike" cap="none">
                <a:solidFill>
                  <a:srgbClr val="92D050"/>
                </a:solidFill>
                <a:latin typeface="Calibri"/>
                <a:ea typeface="Calibri"/>
                <a:cs typeface="Calibri"/>
                <a:sym typeface="Calibri"/>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l="5507" r="11725" b="1"/>
          <a:stretch/>
        </p:blipFill>
        <p:spPr>
          <a:xfrm>
            <a:off x="4636008" y="640082"/>
            <a:ext cx="6913562" cy="5575606"/>
          </a:xfrm>
          <a:prstGeom prst="rect">
            <a:avLst/>
          </a:prstGeom>
          <a:noFill/>
          <a:ln>
            <a:noFill/>
          </a:ln>
        </p:spPr>
      </p:pic>
      <p:sp>
        <p:nvSpPr>
          <p:cNvPr id="279" name="Shape 279"/>
          <p:cNvSpPr txBox="1">
            <a:spLocks noGrp="1"/>
          </p:cNvSpPr>
          <p:nvPr>
            <p:ph type="title"/>
          </p:nvPr>
        </p:nvSpPr>
        <p:spPr>
          <a:xfrm>
            <a:off x="648929" y="629266"/>
            <a:ext cx="3667039" cy="167660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SWOT ANALYSIS</a:t>
            </a:r>
          </a:p>
        </p:txBody>
      </p:sp>
      <p:sp>
        <p:nvSpPr>
          <p:cNvPr id="280" name="Shape 280"/>
          <p:cNvSpPr txBox="1">
            <a:spLocks noGrp="1"/>
          </p:cNvSpPr>
          <p:nvPr>
            <p:ph type="body" idx="1"/>
          </p:nvPr>
        </p:nvSpPr>
        <p:spPr>
          <a:xfrm>
            <a:off x="648930" y="2438400"/>
            <a:ext cx="3667037" cy="3785419"/>
          </a:xfrm>
          <a:prstGeom prst="rect">
            <a:avLst/>
          </a:prstGeom>
          <a:noFill/>
          <a:ln>
            <a:noFill/>
          </a:ln>
        </p:spPr>
        <p:txBody>
          <a:bodyPr wrap="square" lIns="91425" tIns="45700" rIns="91425" bIns="45700" anchor="t" anchorCtr="0">
            <a:noAutofit/>
          </a:bodyPr>
          <a:lstStyle/>
          <a:p>
            <a:pPr marL="857250" marR="0" lvl="0" indent="-234950" algn="l" rtl="0">
              <a:lnSpc>
                <a:spcPct val="90000"/>
              </a:lnSpc>
              <a:spcBef>
                <a:spcPts val="0"/>
              </a:spcBef>
              <a:spcAft>
                <a:spcPts val="0"/>
              </a:spcAft>
              <a:buClr>
                <a:srgbClr val="FF0000"/>
              </a:buClr>
              <a:buSzPct val="100000"/>
              <a:buFont typeface="Arial"/>
              <a:buChar char="•"/>
            </a:pPr>
            <a:r>
              <a:rPr lang="en-US" sz="2400" b="1" i="0" u="none" strike="noStrike" cap="none">
                <a:solidFill>
                  <a:srgbClr val="FF0000"/>
                </a:solidFill>
                <a:latin typeface="Calibri"/>
                <a:ea typeface="Calibri"/>
                <a:cs typeface="Calibri"/>
                <a:sym typeface="Calibri"/>
              </a:rPr>
              <a:t>S</a:t>
            </a:r>
            <a:r>
              <a:rPr lang="en-US" sz="2400" b="1" i="0" u="none" strike="noStrike" cap="none">
                <a:solidFill>
                  <a:schemeClr val="dk1"/>
                </a:solidFill>
                <a:latin typeface="Calibri"/>
                <a:ea typeface="Calibri"/>
                <a:cs typeface="Calibri"/>
                <a:sym typeface="Calibri"/>
              </a:rPr>
              <a:t> TRENGTHS</a:t>
            </a:r>
          </a:p>
          <a:p>
            <a:pPr marL="857250" marR="0" lvl="0" indent="-234950" algn="l" rtl="0">
              <a:lnSpc>
                <a:spcPct val="90000"/>
              </a:lnSpc>
              <a:spcBef>
                <a:spcPts val="1000"/>
              </a:spcBef>
              <a:spcAft>
                <a:spcPts val="0"/>
              </a:spcAft>
              <a:buClr>
                <a:srgbClr val="FF0000"/>
              </a:buClr>
              <a:buSzPct val="100000"/>
              <a:buFont typeface="Arial"/>
              <a:buChar char="•"/>
            </a:pPr>
            <a:r>
              <a:rPr lang="en-US" sz="2400" b="1" i="0" u="none" strike="noStrike" cap="none">
                <a:solidFill>
                  <a:srgbClr val="FF0000"/>
                </a:solidFill>
                <a:latin typeface="Calibri"/>
                <a:ea typeface="Calibri"/>
                <a:cs typeface="Calibri"/>
                <a:sym typeface="Calibri"/>
              </a:rPr>
              <a:t>W</a:t>
            </a:r>
            <a:r>
              <a:rPr lang="en-US" sz="2400" b="1" i="0" u="none" strike="noStrike" cap="none">
                <a:solidFill>
                  <a:schemeClr val="dk1"/>
                </a:solidFill>
                <a:latin typeface="Calibri"/>
                <a:ea typeface="Calibri"/>
                <a:cs typeface="Calibri"/>
                <a:sym typeface="Calibri"/>
              </a:rPr>
              <a:t> EAKNESSES</a:t>
            </a:r>
          </a:p>
          <a:p>
            <a:pPr marL="857250" marR="0" lvl="0" indent="-234950" algn="l" rtl="0">
              <a:lnSpc>
                <a:spcPct val="90000"/>
              </a:lnSpc>
              <a:spcBef>
                <a:spcPts val="1000"/>
              </a:spcBef>
              <a:spcAft>
                <a:spcPts val="0"/>
              </a:spcAft>
              <a:buClr>
                <a:srgbClr val="FF0000"/>
              </a:buClr>
              <a:buSzPct val="100000"/>
              <a:buFont typeface="Arial"/>
              <a:buChar char="•"/>
            </a:pPr>
            <a:r>
              <a:rPr lang="en-US" sz="2400" b="1" i="0" u="none" strike="noStrike" cap="none">
                <a:solidFill>
                  <a:srgbClr val="FF0000"/>
                </a:solidFill>
                <a:latin typeface="Calibri"/>
                <a:ea typeface="Calibri"/>
                <a:cs typeface="Calibri"/>
                <a:sym typeface="Calibri"/>
              </a:rPr>
              <a:t>O</a:t>
            </a:r>
            <a:r>
              <a:rPr lang="en-US" sz="2400" b="1" i="0" u="none" strike="noStrike" cap="none">
                <a:solidFill>
                  <a:schemeClr val="dk1"/>
                </a:solidFill>
                <a:latin typeface="Calibri"/>
                <a:ea typeface="Calibri"/>
                <a:cs typeface="Calibri"/>
                <a:sym typeface="Calibri"/>
              </a:rPr>
              <a:t> PPORTUNITIES</a:t>
            </a:r>
          </a:p>
          <a:p>
            <a:pPr marL="857250" marR="0" lvl="0" indent="-234950" algn="l" rtl="0">
              <a:lnSpc>
                <a:spcPct val="90000"/>
              </a:lnSpc>
              <a:spcBef>
                <a:spcPts val="1000"/>
              </a:spcBef>
              <a:buClr>
                <a:srgbClr val="FF0000"/>
              </a:buClr>
              <a:buSzPct val="100000"/>
              <a:buFont typeface="Arial"/>
              <a:buChar char="•"/>
            </a:pPr>
            <a:r>
              <a:rPr lang="en-US" sz="2400" b="1" i="0" u="none" strike="noStrike" cap="none">
                <a:solidFill>
                  <a:srgbClr val="FF0000"/>
                </a:solidFill>
                <a:latin typeface="Calibri"/>
                <a:ea typeface="Calibri"/>
                <a:cs typeface="Calibri"/>
                <a:sym typeface="Calibri"/>
              </a:rPr>
              <a:t>T</a:t>
            </a:r>
            <a:r>
              <a:rPr lang="en-US" sz="2400" b="1" i="0" u="none" strike="noStrike" cap="none">
                <a:solidFill>
                  <a:schemeClr val="dk1"/>
                </a:solidFill>
                <a:latin typeface="Calibri"/>
                <a:ea typeface="Calibri"/>
                <a:cs typeface="Calibri"/>
                <a:sym typeface="Calibri"/>
              </a:rPr>
              <a:t> HREATS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284205" y="347790"/>
            <a:ext cx="11516498" cy="868362"/>
          </a:xfrm>
          <a:prstGeom prst="rect">
            <a:avLst/>
          </a:prstGeom>
          <a:solidFill>
            <a:srgbClr val="CCFFCC"/>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Activity One Directions </a:t>
            </a:r>
            <a:r>
              <a:rPr lang="en-US" b="1" dirty="0" smtClean="0"/>
              <a:t>45</a:t>
            </a:r>
            <a:r>
              <a:rPr lang="en-US" sz="4400" b="1" i="0" u="none" strike="noStrike" cap="none" dirty="0" smtClean="0">
                <a:solidFill>
                  <a:schemeClr val="dk1"/>
                </a:solidFill>
                <a:latin typeface="Calibri"/>
                <a:ea typeface="Calibri"/>
                <a:cs typeface="Calibri"/>
                <a:sym typeface="Calibri"/>
              </a:rPr>
              <a:t> </a:t>
            </a:r>
            <a:r>
              <a:rPr lang="en-US" sz="4400" b="1" i="0" u="none" strike="noStrike" cap="none" dirty="0">
                <a:solidFill>
                  <a:schemeClr val="dk1"/>
                </a:solidFill>
                <a:latin typeface="Calibri"/>
                <a:ea typeface="Calibri"/>
                <a:cs typeface="Calibri"/>
                <a:sym typeface="Calibri"/>
              </a:rPr>
              <a:t>min</a:t>
            </a:r>
          </a:p>
        </p:txBody>
      </p:sp>
      <p:sp>
        <p:nvSpPr>
          <p:cNvPr id="286" name="Shape 286"/>
          <p:cNvSpPr txBox="1">
            <a:spLocks noGrp="1"/>
          </p:cNvSpPr>
          <p:nvPr>
            <p:ph type="body" idx="1"/>
          </p:nvPr>
        </p:nvSpPr>
        <p:spPr>
          <a:xfrm>
            <a:off x="1900496" y="1366151"/>
            <a:ext cx="8229600" cy="452596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000" b="1" i="0" u="none" strike="noStrike" cap="none">
                <a:solidFill>
                  <a:schemeClr val="dk1"/>
                </a:solidFill>
                <a:latin typeface="Calibri"/>
                <a:ea typeface="Calibri"/>
                <a:cs typeface="Calibri"/>
                <a:sym typeface="Calibri"/>
              </a:rPr>
              <a:t>Examine stakeholder feedback reports:</a:t>
            </a:r>
          </a:p>
          <a:p>
            <a:pPr marL="228600" marR="0" lvl="0" indent="-228600" algn="l" rtl="0">
              <a:lnSpc>
                <a:spcPct val="90000"/>
              </a:lnSpc>
              <a:spcBef>
                <a:spcPts val="1000"/>
              </a:spcBef>
              <a:buClr>
                <a:schemeClr val="dk1"/>
              </a:buClr>
              <a:buSzPct val="100000"/>
              <a:buFont typeface="Arial"/>
              <a:buNone/>
            </a:pPr>
            <a:endParaRPr sz="3000" b="0" i="0" u="none" strike="noStrike" cap="none">
              <a:solidFill>
                <a:schemeClr val="dk1"/>
              </a:solidFill>
              <a:latin typeface="Calibri"/>
              <a:ea typeface="Calibri"/>
              <a:cs typeface="Calibri"/>
              <a:sym typeface="Calibri"/>
            </a:endParaRPr>
          </a:p>
        </p:txBody>
      </p:sp>
      <p:pic>
        <p:nvPicPr>
          <p:cNvPr id="287" name="Shape 287" descr="MP900433057.jpg"/>
          <p:cNvPicPr preferRelativeResize="0"/>
          <p:nvPr/>
        </p:nvPicPr>
        <p:blipFill rotWithShape="1">
          <a:blip r:embed="rId3">
            <a:alphaModFix/>
          </a:blip>
          <a:srcRect/>
          <a:stretch/>
        </p:blipFill>
        <p:spPr>
          <a:xfrm>
            <a:off x="609601" y="2689924"/>
            <a:ext cx="4451307" cy="3566805"/>
          </a:xfrm>
          <a:prstGeom prst="rect">
            <a:avLst/>
          </a:prstGeom>
          <a:noFill/>
          <a:ln>
            <a:noFill/>
          </a:ln>
        </p:spPr>
      </p:pic>
      <p:sp>
        <p:nvSpPr>
          <p:cNvPr id="288" name="Shape 288"/>
          <p:cNvSpPr/>
          <p:nvPr/>
        </p:nvSpPr>
        <p:spPr>
          <a:xfrm>
            <a:off x="5324991" y="1833562"/>
            <a:ext cx="6096000" cy="4401205"/>
          </a:xfrm>
          <a:prstGeom prst="rect">
            <a:avLst/>
          </a:prstGeom>
          <a:noFill/>
          <a:ln>
            <a:noFill/>
          </a:ln>
        </p:spPr>
        <p:txBody>
          <a:bodyPr wrap="square" lIns="91425" tIns="45700" rIns="91425" bIns="45700" anchor="t" anchorCtr="0">
            <a:noAutofit/>
          </a:bodyPr>
          <a:lstStyle/>
          <a:p>
            <a:pPr marL="457200" marR="0" lvl="0" indent="-457200" algn="l" rtl="0">
              <a:spcBef>
                <a:spcPts val="0"/>
              </a:spcBef>
              <a:buClr>
                <a:schemeClr val="dk1"/>
              </a:buClr>
              <a:buSzPct val="100000"/>
              <a:buFont typeface="Arial"/>
              <a:buChar char="•"/>
            </a:pPr>
            <a:r>
              <a:rPr lang="en-US" sz="2800" b="1" i="1" dirty="0">
                <a:solidFill>
                  <a:schemeClr val="dk1"/>
                </a:solidFill>
                <a:latin typeface="Calibri"/>
                <a:ea typeface="Calibri"/>
                <a:cs typeface="Calibri"/>
                <a:sym typeface="Calibri"/>
              </a:rPr>
              <a:t>Look for themes</a:t>
            </a:r>
          </a:p>
          <a:p>
            <a:pPr marL="457200" marR="0" lvl="0" indent="-457200" algn="l" rtl="0">
              <a:spcBef>
                <a:spcPts val="0"/>
              </a:spcBef>
              <a:buClr>
                <a:schemeClr val="dk1"/>
              </a:buClr>
              <a:buSzPct val="100000"/>
              <a:buFont typeface="Arial"/>
              <a:buChar char="•"/>
            </a:pPr>
            <a:r>
              <a:rPr lang="en-US" sz="2800" b="1" i="1" dirty="0">
                <a:solidFill>
                  <a:schemeClr val="dk1"/>
                </a:solidFill>
                <a:latin typeface="Calibri"/>
                <a:ea typeface="Calibri"/>
                <a:cs typeface="Calibri"/>
                <a:sym typeface="Calibri"/>
              </a:rPr>
              <a:t>Add to the previous SWOT</a:t>
            </a:r>
          </a:p>
          <a:p>
            <a:pPr marL="457200" marR="0" lvl="0" indent="-457200" algn="l" rtl="0">
              <a:spcBef>
                <a:spcPts val="0"/>
              </a:spcBef>
              <a:buClr>
                <a:schemeClr val="dk1"/>
              </a:buClr>
              <a:buSzPct val="100000"/>
              <a:buFont typeface="Arial"/>
              <a:buChar char="•"/>
            </a:pPr>
            <a:r>
              <a:rPr lang="en-US" sz="2800" b="1" i="1" dirty="0">
                <a:solidFill>
                  <a:schemeClr val="dk1"/>
                </a:solidFill>
                <a:latin typeface="Calibri"/>
                <a:ea typeface="Calibri"/>
                <a:cs typeface="Calibri"/>
                <a:sym typeface="Calibri"/>
              </a:rPr>
              <a:t>Prioritize Top Ten</a:t>
            </a:r>
          </a:p>
          <a:p>
            <a:pPr marL="0" marR="0" lvl="0" indent="0" algn="l" rtl="0">
              <a:spcBef>
                <a:spcPts val="0"/>
              </a:spcBef>
              <a:buNone/>
            </a:pPr>
            <a:endParaRPr sz="1200" b="1" i="1" dirty="0">
              <a:solidFill>
                <a:schemeClr val="dk1"/>
              </a:solidFill>
              <a:latin typeface="Calibri"/>
              <a:ea typeface="Calibri"/>
              <a:cs typeface="Calibri"/>
              <a:sym typeface="Calibri"/>
            </a:endParaRPr>
          </a:p>
          <a:p>
            <a:pPr marL="457200" marR="0" lvl="1" indent="0" algn="l" rtl="0">
              <a:spcBef>
                <a:spcPts val="0"/>
              </a:spcBef>
              <a:buSzPct val="25000"/>
              <a:buNone/>
            </a:pPr>
            <a:r>
              <a:rPr lang="en-US" sz="3200" b="1" i="1" u="none" strike="noStrike" cap="none" dirty="0">
                <a:solidFill>
                  <a:schemeClr val="dk1"/>
                </a:solidFill>
                <a:latin typeface="Calibri"/>
                <a:ea typeface="Calibri"/>
                <a:cs typeface="Calibri"/>
                <a:sym typeface="Calibri"/>
              </a:rPr>
              <a:t>Strengths AND Opportunities   </a:t>
            </a:r>
            <a:r>
              <a:rPr lang="en-US" sz="3200" b="1" i="1" u="none" strike="noStrike" cap="none" dirty="0" smtClean="0">
                <a:solidFill>
                  <a:schemeClr val="dk1"/>
                </a:solidFill>
                <a:latin typeface="Calibri"/>
                <a:ea typeface="Calibri"/>
                <a:cs typeface="Calibri"/>
                <a:sym typeface="Calibri"/>
              </a:rPr>
              <a:t>Weaknesses </a:t>
            </a:r>
            <a:r>
              <a:rPr lang="en-US" sz="3200" b="1" i="1" u="none" strike="noStrike" cap="none" dirty="0">
                <a:solidFill>
                  <a:schemeClr val="dk1"/>
                </a:solidFill>
                <a:latin typeface="Calibri"/>
                <a:ea typeface="Calibri"/>
                <a:cs typeface="Calibri"/>
                <a:sym typeface="Calibri"/>
              </a:rPr>
              <a:t>AND Threats   </a:t>
            </a:r>
          </a:p>
          <a:p>
            <a:pPr marL="457200" marR="0" lvl="1" indent="0" algn="l" rtl="0">
              <a:spcBef>
                <a:spcPts val="0"/>
              </a:spcBef>
              <a:buSzPct val="25000"/>
              <a:buNone/>
            </a:pPr>
            <a:r>
              <a:rPr lang="en-US" sz="3200" b="1" i="1" u="none" strike="noStrike" cap="none" dirty="0">
                <a:solidFill>
                  <a:schemeClr val="dk1"/>
                </a:solidFill>
                <a:latin typeface="Calibri"/>
                <a:ea typeface="Calibri"/>
                <a:cs typeface="Calibri"/>
                <a:sym typeface="Calibri"/>
              </a:rPr>
              <a:t>  </a:t>
            </a:r>
            <a:endParaRPr sz="800" b="1" i="1" u="none" strike="noStrike" cap="none" dirty="0">
              <a:solidFill>
                <a:srgbClr val="00B050"/>
              </a:solidFill>
              <a:latin typeface="Calibri"/>
              <a:ea typeface="Calibri"/>
              <a:cs typeface="Calibri"/>
              <a:sym typeface="Calibri"/>
            </a:endParaRPr>
          </a:p>
          <a:p>
            <a:pPr marL="457200" marR="0" lvl="1" indent="0" algn="l" rtl="0">
              <a:spcBef>
                <a:spcPts val="0"/>
              </a:spcBef>
              <a:buSzPct val="25000"/>
              <a:buNone/>
            </a:pPr>
            <a:r>
              <a:rPr lang="en-US" sz="2400" b="1" i="1" dirty="0" smtClean="0">
                <a:solidFill>
                  <a:srgbClr val="FF0000"/>
                </a:solidFill>
                <a:latin typeface="Calibri"/>
                <a:ea typeface="Calibri"/>
                <a:cs typeface="Calibri"/>
                <a:sym typeface="Calibri"/>
              </a:rPr>
              <a:t>40</a:t>
            </a:r>
            <a:r>
              <a:rPr lang="en-US" sz="2400" b="1" i="1" u="none" strike="noStrike" cap="none" dirty="0" smtClean="0">
                <a:solidFill>
                  <a:srgbClr val="FF0000"/>
                </a:solidFill>
                <a:latin typeface="Calibri"/>
                <a:ea typeface="Calibri"/>
                <a:cs typeface="Calibri"/>
                <a:sym typeface="Calibri"/>
              </a:rPr>
              <a:t> </a:t>
            </a:r>
            <a:r>
              <a:rPr lang="en-US" sz="2400" b="1" i="1" u="none" strike="noStrike" cap="none" dirty="0">
                <a:solidFill>
                  <a:srgbClr val="FF0000"/>
                </a:solidFill>
                <a:latin typeface="Calibri"/>
                <a:ea typeface="Calibri"/>
                <a:cs typeface="Calibri"/>
                <a:sym typeface="Calibri"/>
              </a:rPr>
              <a:t>minutes- Making Adjustments</a:t>
            </a:r>
          </a:p>
          <a:p>
            <a:pPr marL="457200" marR="0" lvl="1" indent="0" algn="l" rtl="0">
              <a:spcBef>
                <a:spcPts val="0"/>
              </a:spcBef>
              <a:buSzPct val="25000"/>
              <a:buNone/>
            </a:pPr>
            <a:r>
              <a:rPr lang="en-US" sz="2400" b="1" i="1" u="none" strike="noStrike" cap="none" dirty="0" smtClean="0">
                <a:solidFill>
                  <a:srgbClr val="FF0000"/>
                </a:solidFill>
                <a:latin typeface="Calibri"/>
                <a:ea typeface="Calibri"/>
                <a:cs typeface="Calibri"/>
                <a:sym typeface="Calibri"/>
              </a:rPr>
              <a:t>5 </a:t>
            </a:r>
            <a:r>
              <a:rPr lang="en-US" sz="2400" b="1" i="1" u="none" strike="noStrike" cap="none" dirty="0">
                <a:solidFill>
                  <a:srgbClr val="FF0000"/>
                </a:solidFill>
                <a:latin typeface="Calibri"/>
                <a:ea typeface="Calibri"/>
                <a:cs typeface="Calibri"/>
                <a:sym typeface="Calibri"/>
              </a:rPr>
              <a:t>minutes- Sharing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descr="PLC_team"/>
          <p:cNvPicPr preferRelativeResize="0"/>
          <p:nvPr/>
        </p:nvPicPr>
        <p:blipFill rotWithShape="1">
          <a:blip r:embed="rId3">
            <a:alphaModFix amt="35000"/>
          </a:blip>
          <a:srcRect t="3938" b="11473"/>
          <a:stretch/>
        </p:blipFill>
        <p:spPr>
          <a:xfrm>
            <a:off x="20" y="1"/>
            <a:ext cx="12191472" cy="6841254"/>
          </a:xfrm>
          <a:prstGeom prst="rect">
            <a:avLst/>
          </a:prstGeom>
          <a:noFill/>
          <a:ln>
            <a:noFill/>
          </a:ln>
        </p:spPr>
      </p:pic>
      <p:cxnSp>
        <p:nvCxnSpPr>
          <p:cNvPr id="294" name="Shape 294"/>
          <p:cNvCxnSpPr/>
          <p:nvPr/>
        </p:nvCxnSpPr>
        <p:spPr>
          <a:xfrm>
            <a:off x="4653372" y="2286000"/>
            <a:ext cx="0" cy="2286000"/>
          </a:xfrm>
          <a:prstGeom prst="straightConnector1">
            <a:avLst/>
          </a:prstGeom>
          <a:noFill/>
          <a:ln w="15875" cap="flat" cmpd="sng">
            <a:solidFill>
              <a:srgbClr val="FFFFFF"/>
            </a:solidFill>
            <a:prstDash val="solid"/>
            <a:miter lim="800000"/>
            <a:headEnd type="none" w="med" len="med"/>
            <a:tailEnd type="none" w="med" len="med"/>
          </a:ln>
        </p:spPr>
      </p:cxnSp>
      <p:sp>
        <p:nvSpPr>
          <p:cNvPr id="295" name="Shape 295"/>
          <p:cNvSpPr txBox="1">
            <a:spLocks noGrp="1"/>
          </p:cNvSpPr>
          <p:nvPr>
            <p:ph type="title"/>
          </p:nvPr>
        </p:nvSpPr>
        <p:spPr>
          <a:xfrm>
            <a:off x="838201" y="1065862"/>
            <a:ext cx="3313164" cy="4726276"/>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buClr>
                <a:srgbClr val="FFFFFF"/>
              </a:buClr>
              <a:buSzPct val="25000"/>
              <a:buFont typeface="Calibri"/>
              <a:buNone/>
            </a:pPr>
            <a:r>
              <a:rPr lang="en-US" sz="4000" b="1" i="0" u="none" strike="noStrike" cap="none">
                <a:solidFill>
                  <a:srgbClr val="FFFFFF"/>
                </a:solidFill>
                <a:latin typeface="Calibri"/>
                <a:ea typeface="Calibri"/>
                <a:cs typeface="Calibri"/>
                <a:sym typeface="Calibri"/>
              </a:rPr>
              <a:t>ACTIVITY TWO:  </a:t>
            </a:r>
            <a:r>
              <a:rPr lang="en-US" sz="3200" b="0" i="0" u="none" strike="noStrike" cap="none">
                <a:solidFill>
                  <a:srgbClr val="FF0000"/>
                </a:solidFill>
                <a:latin typeface="Calibri"/>
                <a:ea typeface="Calibri"/>
                <a:cs typeface="Calibri"/>
                <a:sym typeface="Calibri"/>
              </a:rPr>
              <a:t>60 minutes</a:t>
            </a:r>
            <a:br>
              <a:rPr lang="en-US" sz="3200" b="0" i="0" u="none" strike="noStrike" cap="none">
                <a:solidFill>
                  <a:srgbClr val="FF0000"/>
                </a:solidFill>
                <a:latin typeface="Calibri"/>
                <a:ea typeface="Calibri"/>
                <a:cs typeface="Calibri"/>
                <a:sym typeface="Calibri"/>
              </a:rPr>
            </a:br>
            <a:r>
              <a:rPr lang="en-US" sz="3200" b="0" i="0" u="none" strike="noStrike" cap="none">
                <a:solidFill>
                  <a:srgbClr val="FF0000"/>
                </a:solidFill>
                <a:latin typeface="Calibri"/>
                <a:ea typeface="Calibri"/>
                <a:cs typeface="Calibri"/>
                <a:sym typeface="Calibri"/>
              </a:rPr>
              <a:t>Investigation</a:t>
            </a:r>
            <a:br>
              <a:rPr lang="en-US" sz="3200" b="0" i="0" u="none" strike="noStrike" cap="none">
                <a:solidFill>
                  <a:srgbClr val="FF0000"/>
                </a:solidFill>
                <a:latin typeface="Calibri"/>
                <a:ea typeface="Calibri"/>
                <a:cs typeface="Calibri"/>
                <a:sym typeface="Calibri"/>
              </a:rPr>
            </a:br>
            <a:r>
              <a:rPr lang="en-US" sz="3200" b="0" i="0" u="none" strike="noStrike" cap="none">
                <a:solidFill>
                  <a:schemeClr val="accent4"/>
                </a:solidFill>
                <a:latin typeface="Calibri"/>
                <a:ea typeface="Calibri"/>
                <a:cs typeface="Calibri"/>
                <a:sym typeface="Calibri"/>
              </a:rPr>
              <a:t>10 minutes break</a:t>
            </a:r>
            <a:r>
              <a:rPr lang="en-US" sz="3200" b="0" i="0" u="none" strike="noStrike" cap="none">
                <a:solidFill>
                  <a:srgbClr val="FF0000"/>
                </a:solidFill>
                <a:latin typeface="Calibri"/>
                <a:ea typeface="Calibri"/>
                <a:cs typeface="Calibri"/>
                <a:sym typeface="Calibri"/>
              </a:rPr>
              <a:t/>
            </a:r>
            <a:br>
              <a:rPr lang="en-US" sz="3200" b="0" i="0" u="none" strike="noStrike" cap="none">
                <a:solidFill>
                  <a:srgbClr val="FF0000"/>
                </a:solidFill>
                <a:latin typeface="Calibri"/>
                <a:ea typeface="Calibri"/>
                <a:cs typeface="Calibri"/>
                <a:sym typeface="Calibri"/>
              </a:rPr>
            </a:br>
            <a:r>
              <a:rPr lang="en-US" sz="3200" b="0" i="0" u="none" strike="noStrike" cap="none">
                <a:solidFill>
                  <a:srgbClr val="00B0F0"/>
                </a:solidFill>
                <a:latin typeface="Calibri"/>
                <a:ea typeface="Calibri"/>
                <a:cs typeface="Calibri"/>
                <a:sym typeface="Calibri"/>
              </a:rPr>
              <a:t>60 minutes Reports</a:t>
            </a:r>
          </a:p>
        </p:txBody>
      </p:sp>
      <p:sp>
        <p:nvSpPr>
          <p:cNvPr id="296" name="Shape 296"/>
          <p:cNvSpPr txBox="1">
            <a:spLocks noGrp="1"/>
          </p:cNvSpPr>
          <p:nvPr>
            <p:ph type="body" idx="1"/>
          </p:nvPr>
        </p:nvSpPr>
        <p:spPr>
          <a:xfrm>
            <a:off x="4989546" y="1065862"/>
            <a:ext cx="6785359" cy="4726276"/>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Arial"/>
              <a:buNone/>
            </a:pPr>
            <a:endParaRPr sz="2000" b="1" i="1" u="none" strike="noStrike" cap="none">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25000"/>
              <a:buFont typeface="Arial"/>
              <a:buNone/>
            </a:pPr>
            <a:r>
              <a:rPr lang="en-US" sz="4000" b="1" i="0" u="sng" strike="noStrike" cap="none">
                <a:solidFill>
                  <a:schemeClr val="lt1"/>
                </a:solidFill>
                <a:latin typeface="Calibri"/>
                <a:ea typeface="Calibri"/>
                <a:cs typeface="Calibri"/>
                <a:sym typeface="Calibri"/>
              </a:rPr>
              <a:t>INVESTIGATE</a:t>
            </a:r>
            <a:r>
              <a:rPr lang="en-US" sz="4000" b="0" i="0" u="none" strike="noStrike" cap="none">
                <a:solidFill>
                  <a:schemeClr val="lt1"/>
                </a:solidFill>
                <a:latin typeface="Calibri"/>
                <a:ea typeface="Calibri"/>
                <a:cs typeface="Calibri"/>
                <a:sym typeface="Calibri"/>
              </a:rPr>
              <a:t> a </a:t>
            </a:r>
            <a:r>
              <a:rPr lang="en-US" sz="4000" b="0" i="0" u="none" strike="noStrike" cap="none">
                <a:solidFill>
                  <a:srgbClr val="71FF1A"/>
                </a:solidFill>
                <a:latin typeface="Calibri"/>
                <a:ea typeface="Calibri"/>
                <a:cs typeface="Calibri"/>
                <a:sym typeface="Calibri"/>
              </a:rPr>
              <a:t>Preferred Future: </a:t>
            </a:r>
            <a:r>
              <a:rPr lang="en-US" sz="4000" b="0" i="0" u="none" strike="noStrike" cap="none">
                <a:solidFill>
                  <a:schemeClr val="lt1"/>
                </a:solidFill>
                <a:latin typeface="Calibri"/>
                <a:ea typeface="Calibri"/>
                <a:cs typeface="Calibri"/>
                <a:sym typeface="Calibri"/>
              </a:rPr>
              <a:t> Electronically learn about some schools/districts who are inventing their future.</a:t>
            </a:r>
          </a:p>
          <a:p>
            <a:pPr marL="0" marR="0" lvl="0" indent="0" algn="l" rtl="0">
              <a:lnSpc>
                <a:spcPct val="90000"/>
              </a:lnSpc>
              <a:spcBef>
                <a:spcPts val="1000"/>
              </a:spcBef>
              <a:buClr>
                <a:srgbClr val="FFFFFF"/>
              </a:buClr>
              <a:buSzPct val="25000"/>
              <a:buFont typeface="Arial"/>
              <a:buNone/>
            </a:pPr>
            <a:r>
              <a:rPr lang="en-US" sz="4000" b="1" i="1" u="none" strike="noStrike" cap="none">
                <a:solidFill>
                  <a:srgbClr val="FFFFFF"/>
                </a:solidFill>
                <a:latin typeface="Calibri"/>
                <a:ea typeface="Calibri"/>
                <a:cs typeface="Calibri"/>
                <a:sym typeface="Calibri"/>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691978" y="274638"/>
            <a:ext cx="10799806" cy="944562"/>
          </a:xfrm>
          <a:prstGeom prst="rect">
            <a:avLst/>
          </a:prstGeom>
          <a:solidFill>
            <a:srgbClr val="008000">
              <a:alpha val="56470"/>
            </a:srgbClr>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Activity Two: Table Assignments</a:t>
            </a:r>
          </a:p>
        </p:txBody>
      </p:sp>
      <p:sp>
        <p:nvSpPr>
          <p:cNvPr id="302" name="Shape 302"/>
          <p:cNvSpPr txBox="1">
            <a:spLocks noGrp="1"/>
          </p:cNvSpPr>
          <p:nvPr>
            <p:ph type="body" idx="1"/>
          </p:nvPr>
        </p:nvSpPr>
        <p:spPr>
          <a:xfrm>
            <a:off x="803189" y="1447801"/>
            <a:ext cx="9407611" cy="45259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sng" strike="noStrike" cap="none" dirty="0">
                <a:solidFill>
                  <a:schemeClr val="dk1"/>
                </a:solidFill>
                <a:latin typeface="Calibri"/>
                <a:ea typeface="Calibri"/>
                <a:cs typeface="Calibri"/>
                <a:sym typeface="Calibri"/>
              </a:rPr>
              <a:t>INVESTIGATE</a:t>
            </a:r>
            <a:r>
              <a:rPr lang="en-US" sz="2800" b="0" i="0" u="none" strike="noStrike" cap="none" dirty="0">
                <a:solidFill>
                  <a:schemeClr val="dk1"/>
                </a:solidFill>
                <a:latin typeface="Calibri"/>
                <a:ea typeface="Calibri"/>
                <a:cs typeface="Calibri"/>
                <a:sym typeface="Calibri"/>
              </a:rPr>
              <a:t> a </a:t>
            </a:r>
            <a:r>
              <a:rPr lang="en-US" sz="2800" b="0" i="0" u="none" strike="noStrike" cap="none" dirty="0">
                <a:solidFill>
                  <a:srgbClr val="FF0000"/>
                </a:solidFill>
                <a:latin typeface="Calibri"/>
                <a:ea typeface="Calibri"/>
                <a:cs typeface="Calibri"/>
                <a:sym typeface="Calibri"/>
              </a:rPr>
              <a:t>Preferred Future</a:t>
            </a:r>
            <a:r>
              <a:rPr lang="en-US" sz="2800" b="0" i="0" u="none" strike="noStrike" cap="none" dirty="0">
                <a:solidFill>
                  <a:schemeClr val="dk1"/>
                </a:solidFill>
                <a:latin typeface="Calibri"/>
                <a:ea typeface="Calibri"/>
                <a:cs typeface="Calibri"/>
                <a:sym typeface="Calibri"/>
              </a:rPr>
              <a:t>:</a:t>
            </a: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Electronically learn about some schools/districts who are inventing a 21</a:t>
            </a:r>
            <a:r>
              <a:rPr lang="en-US" sz="2800" b="0" i="0" u="none" strike="noStrike" cap="none" baseline="30000" dirty="0">
                <a:solidFill>
                  <a:schemeClr val="dk1"/>
                </a:solidFill>
                <a:latin typeface="Calibri"/>
                <a:ea typeface="Calibri"/>
                <a:cs typeface="Calibri"/>
                <a:sym typeface="Calibri"/>
              </a:rPr>
              <a:t>st</a:t>
            </a:r>
            <a:r>
              <a:rPr lang="en-US" sz="2800" b="0" i="0" u="none" strike="noStrike" cap="none" dirty="0">
                <a:solidFill>
                  <a:schemeClr val="dk1"/>
                </a:solidFill>
                <a:latin typeface="Calibri"/>
                <a:ea typeface="Calibri"/>
                <a:cs typeface="Calibri"/>
                <a:sym typeface="Calibri"/>
              </a:rPr>
              <a:t> century approach to teaching and learning.  Discover how their approach is similar or different to our current approach</a:t>
            </a:r>
          </a:p>
          <a:p>
            <a:pPr marL="0" marR="0" lvl="0" indent="0" algn="l" rtl="0">
              <a:lnSpc>
                <a:spcPct val="90000"/>
              </a:lnSpc>
              <a:spcBef>
                <a:spcPts val="1000"/>
              </a:spcBef>
              <a:spcAft>
                <a:spcPts val="0"/>
              </a:spcAft>
              <a:buClr>
                <a:schemeClr val="dk1"/>
              </a:buClr>
              <a:buSzPct val="25000"/>
              <a:buFont typeface="Arial"/>
              <a:buNone/>
            </a:pPr>
            <a:endParaRPr sz="10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000000"/>
              </a:buClr>
              <a:buSzPct val="25000"/>
              <a:buFont typeface="Arial"/>
              <a:buNone/>
            </a:pPr>
            <a:r>
              <a:rPr lang="en-US" sz="2400" b="1" i="0" u="none" strike="noStrike" cap="none" dirty="0">
                <a:solidFill>
                  <a:srgbClr val="000000"/>
                </a:solidFill>
                <a:latin typeface="Calibri"/>
                <a:ea typeface="Calibri"/>
                <a:cs typeface="Calibri"/>
                <a:sym typeface="Calibri"/>
              </a:rPr>
              <a:t> INVESTIGATIONS:</a:t>
            </a:r>
          </a:p>
          <a:p>
            <a:pPr marL="744538" marR="0" lvl="1" indent="-287338" algn="l" rtl="0">
              <a:lnSpc>
                <a:spcPct val="90000"/>
              </a:lnSpc>
              <a:spcBef>
                <a:spcPts val="500"/>
              </a:spcBef>
              <a:spcAft>
                <a:spcPts val="0"/>
              </a:spcAft>
              <a:buClr>
                <a:schemeClr val="dk1"/>
              </a:buClr>
              <a:buSzPct val="25000"/>
              <a:buFont typeface="Arial"/>
              <a:buNone/>
            </a:pPr>
            <a:r>
              <a:rPr lang="en-US" sz="2000" b="1" i="0" u="none" strike="noStrike" cap="none" dirty="0" smtClean="0">
                <a:solidFill>
                  <a:srgbClr val="0000FF"/>
                </a:solidFill>
                <a:latin typeface="Calibri"/>
                <a:ea typeface="Calibri"/>
                <a:cs typeface="Calibri"/>
                <a:sym typeface="Calibri"/>
              </a:rPr>
              <a:t>List the site selected</a:t>
            </a:r>
            <a:endParaRPr sz="2000" b="1" i="0" u="none" strike="noStrike" cap="none" dirty="0">
              <a:solidFill>
                <a:srgbClr val="0000FF"/>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None/>
            </a:pPr>
            <a:endParaRPr sz="2000" b="1" i="0" u="none" strike="noStrike" cap="none" dirty="0">
              <a:solidFill>
                <a:srgbClr val="0000FF"/>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None/>
            </a:pPr>
            <a:endParaRPr sz="2400" b="1" i="0" u="none" strike="noStrike" cap="none" dirty="0">
              <a:solidFill>
                <a:srgbClr val="000000"/>
              </a:solidFill>
              <a:latin typeface="Calibri"/>
              <a:ea typeface="Calibri"/>
              <a:cs typeface="Calibri"/>
              <a:sym typeface="Calibri"/>
            </a:endParaRPr>
          </a:p>
          <a:p>
            <a:pPr marL="685800" marR="0" lvl="1" indent="-228600" algn="l" rtl="0">
              <a:lnSpc>
                <a:spcPct val="90000"/>
              </a:lnSpc>
              <a:spcBef>
                <a:spcPts val="500"/>
              </a:spcBef>
              <a:buClr>
                <a:schemeClr val="dk1"/>
              </a:buClr>
              <a:buSzPct val="25000"/>
              <a:buFont typeface="Arial"/>
              <a:buNone/>
            </a:pPr>
            <a:endParaRPr sz="2400" b="1" i="0" u="none" strike="noStrike" cap="none" dirty="0">
              <a:solidFill>
                <a:srgbClr val="008000"/>
              </a:solidFill>
              <a:latin typeface="Calibri"/>
              <a:ea typeface="Calibri"/>
              <a:cs typeface="Calibri"/>
              <a:sym typeface="Calibri"/>
            </a:endParaRPr>
          </a:p>
        </p:txBody>
      </p:sp>
      <p:pic>
        <p:nvPicPr>
          <p:cNvPr id="303" name="Shape 303"/>
          <p:cNvPicPr preferRelativeResize="0"/>
          <p:nvPr/>
        </p:nvPicPr>
        <p:blipFill rotWithShape="1">
          <a:blip r:embed="rId3">
            <a:alphaModFix/>
          </a:blip>
          <a:srcRect/>
          <a:stretch/>
        </p:blipFill>
        <p:spPr>
          <a:xfrm>
            <a:off x="5994747" y="3139261"/>
            <a:ext cx="4912243" cy="28266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p:nvPr/>
        </p:nvSpPr>
        <p:spPr>
          <a:xfrm>
            <a:off x="4876801" y="1690688"/>
            <a:ext cx="7316944" cy="5167312"/>
          </a:xfrm>
          <a:custGeom>
            <a:avLst/>
            <a:gdLst/>
            <a:ahLst/>
            <a:cxnLst/>
            <a:rect l="0" t="0" r="0" b="0"/>
            <a:pathLst>
              <a:path w="120000" h="120000" extrusionOk="0">
                <a:moveTo>
                  <a:pt x="0" y="0"/>
                </a:moveTo>
                <a:lnTo>
                  <a:pt x="120000" y="0"/>
                </a:lnTo>
                <a:lnTo>
                  <a:pt x="120000" y="120000"/>
                </a:lnTo>
                <a:lnTo>
                  <a:pt x="7752" y="120000"/>
                </a:lnTo>
                <a:lnTo>
                  <a:pt x="47012" y="22"/>
                </a:lnTo>
                <a:lnTo>
                  <a:pt x="0" y="22"/>
                </a:lnTo>
                <a:close/>
              </a:path>
            </a:pathLst>
          </a:custGeom>
          <a:solidFill>
            <a:schemeClr val="l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5" name="Shape 115"/>
          <p:cNvSpPr/>
          <p:nvPr/>
        </p:nvSpPr>
        <p:spPr>
          <a:xfrm rot="10800000" flipH="1">
            <a:off x="-1746" y="1691164"/>
            <a:ext cx="7571262" cy="5166360"/>
          </a:xfrm>
          <a:custGeom>
            <a:avLst/>
            <a:gdLst/>
            <a:ahLst/>
            <a:cxnLst/>
            <a:rect l="0" t="0" r="0" b="0"/>
            <a:pathLst>
              <a:path w="120000" h="120000" extrusionOk="0">
                <a:moveTo>
                  <a:pt x="0" y="120000"/>
                </a:moveTo>
                <a:lnTo>
                  <a:pt x="120000" y="120000"/>
                </a:lnTo>
                <a:lnTo>
                  <a:pt x="82058" y="0"/>
                </a:lnTo>
                <a:lnTo>
                  <a:pt x="81959" y="0"/>
                </a:lnTo>
                <a:lnTo>
                  <a:pt x="63102" y="0"/>
                </a:lnTo>
                <a:lnTo>
                  <a:pt x="36950" y="0"/>
                </a:lnTo>
                <a:lnTo>
                  <a:pt x="0" y="0"/>
                </a:lnTo>
                <a:close/>
              </a:path>
            </a:pathLst>
          </a:custGeom>
          <a:solidFill>
            <a:srgbClr val="262626"/>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6" name="Shape 11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Welcome</a:t>
            </a:r>
            <a:br>
              <a:rPr lang="en-US" sz="4400" b="1" i="0" u="none" strike="noStrike" cap="none" dirty="0">
                <a:solidFill>
                  <a:schemeClr val="dk1"/>
                </a:solidFill>
                <a:latin typeface="Calibri"/>
                <a:ea typeface="Calibri"/>
                <a:cs typeface="Calibri"/>
                <a:sym typeface="Calibri"/>
              </a:rPr>
            </a:br>
            <a:r>
              <a:rPr lang="en-US" sz="4400" b="1" i="0" u="none" strike="noStrike" cap="none" dirty="0" smtClean="0">
                <a:solidFill>
                  <a:schemeClr val="dk1"/>
                </a:solidFill>
                <a:latin typeface="Calibri"/>
                <a:ea typeface="Calibri"/>
                <a:cs typeface="Calibri"/>
                <a:sym typeface="Calibri"/>
              </a:rPr>
              <a:t>Superintendent</a:t>
            </a:r>
            <a:endParaRPr lang="en-US" sz="4400" b="1"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body" idx="1"/>
          </p:nvPr>
        </p:nvSpPr>
        <p:spPr>
          <a:xfrm>
            <a:off x="838200" y="2015406"/>
            <a:ext cx="5097779" cy="406598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rgbClr val="FFD966"/>
              </a:buClr>
              <a:buSzPct val="25000"/>
              <a:buFont typeface="Arial"/>
              <a:buNone/>
            </a:pPr>
            <a:r>
              <a:rPr lang="en-US" sz="6000" b="0" i="0" u="none" strike="noStrike" cap="none">
                <a:solidFill>
                  <a:srgbClr val="FFD966"/>
                </a:solidFill>
                <a:latin typeface="Calibri"/>
                <a:ea typeface="Calibri"/>
                <a:cs typeface="Calibri"/>
                <a:sym typeface="Calibri"/>
              </a:rPr>
              <a:t>Who are we and what are we here to do?</a:t>
            </a:r>
          </a:p>
        </p:txBody>
      </p:sp>
      <p:sp>
        <p:nvSpPr>
          <p:cNvPr id="118" name="Shape 118"/>
          <p:cNvSpPr txBox="1">
            <a:spLocks noGrp="1"/>
          </p:cNvSpPr>
          <p:nvPr>
            <p:ph type="sldNum" idx="12"/>
          </p:nvPr>
        </p:nvSpPr>
        <p:spPr>
          <a:xfrm>
            <a:off x="9974178" y="6356350"/>
            <a:ext cx="1379621" cy="365125"/>
          </a:xfrm>
          <a:prstGeom prst="rect">
            <a:avLst/>
          </a:prstGeom>
          <a:noFill/>
          <a:ln>
            <a:noFill/>
          </a:ln>
        </p:spPr>
        <p:txBody>
          <a:bodyPr wrap="square" lIns="91425" tIns="45700" rIns="91425" bIns="45700" anchor="ctr" anchorCtr="0">
            <a:noAutofit/>
          </a:bodyPr>
          <a:lstStyle/>
          <a:p>
            <a:pPr marL="0" marR="0" lvl="0" indent="0" algn="r" rtl="0">
              <a:lnSpc>
                <a:spcPct val="80000"/>
              </a:lnSpc>
              <a:spcBef>
                <a:spcPts val="0"/>
              </a:spcBef>
              <a:buSzPct val="25000"/>
              <a:buNone/>
            </a:pPr>
            <a:fld id="{00000000-1234-1234-1234-123412341234}" type="slidenum">
              <a:rPr lang="en-US" sz="2200" b="0" i="0" u="none" strike="noStrike" cap="none">
                <a:solidFill>
                  <a:schemeClr val="dk1"/>
                </a:solidFill>
                <a:latin typeface="Arial"/>
                <a:ea typeface="Arial"/>
                <a:cs typeface="Arial"/>
                <a:sym typeface="Arial"/>
              </a:rPr>
              <a:t>2</a:t>
            </a:fld>
            <a:endParaRPr lang="en-US" sz="2200" b="0" i="0" u="none" strike="noStrike" cap="none">
              <a:solidFill>
                <a:schemeClr val="dk1"/>
              </a:solidFill>
              <a:latin typeface="Arial"/>
              <a:ea typeface="Arial"/>
              <a:cs typeface="Arial"/>
              <a:sym typeface="Arial"/>
            </a:endParaRPr>
          </a:p>
        </p:txBody>
      </p:sp>
      <p:pic>
        <p:nvPicPr>
          <p:cNvPr id="119" name="Shape 119"/>
          <p:cNvPicPr preferRelativeResize="0"/>
          <p:nvPr/>
        </p:nvPicPr>
        <p:blipFill rotWithShape="1">
          <a:blip r:embed="rId3">
            <a:alphaModFix/>
          </a:blip>
          <a:srcRect/>
          <a:stretch/>
        </p:blipFill>
        <p:spPr>
          <a:xfrm>
            <a:off x="8164968" y="4173852"/>
            <a:ext cx="3433324" cy="1840659"/>
          </a:xfrm>
          <a:prstGeom prst="rect">
            <a:avLst/>
          </a:prstGeom>
          <a:noFill/>
          <a:ln>
            <a:noFill/>
          </a:ln>
        </p:spPr>
      </p:pic>
      <p:pic>
        <p:nvPicPr>
          <p:cNvPr id="120" name="Shape 120" descr="7strategies_question"/>
          <p:cNvPicPr preferRelativeResize="0"/>
          <p:nvPr/>
        </p:nvPicPr>
        <p:blipFill rotWithShape="1">
          <a:blip r:embed="rId4">
            <a:alphaModFix/>
          </a:blip>
          <a:srcRect/>
          <a:stretch/>
        </p:blipFill>
        <p:spPr>
          <a:xfrm>
            <a:off x="8192283" y="1880412"/>
            <a:ext cx="3370670" cy="2098736"/>
          </a:xfrm>
          <a:prstGeom prst="rect">
            <a:avLst/>
          </a:prstGeom>
          <a:noFill/>
          <a:ln w="9525" cap="flat" cmpd="sng">
            <a:solidFill>
              <a:srgbClr val="005EA4"/>
            </a:solidFill>
            <a:prstDash val="solid"/>
            <a:miter lim="800000"/>
            <a:headEnd type="none" w="med" len="med"/>
            <a:tailEnd type="none" w="med" len="me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2805192" y="-55993"/>
            <a:ext cx="7051729" cy="1325563"/>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a:solidFill>
                  <a:schemeClr val="dk1"/>
                </a:solidFill>
                <a:latin typeface="Calibri"/>
                <a:ea typeface="Calibri"/>
                <a:cs typeface="Calibri"/>
                <a:sym typeface="Calibri"/>
              </a:rPr>
              <a:t>Steps in the Process</a:t>
            </a:r>
          </a:p>
        </p:txBody>
      </p:sp>
      <p:grpSp>
        <p:nvGrpSpPr>
          <p:cNvPr id="309" name="Shape 309"/>
          <p:cNvGrpSpPr/>
          <p:nvPr/>
        </p:nvGrpSpPr>
        <p:grpSpPr>
          <a:xfrm>
            <a:off x="677562" y="1422746"/>
            <a:ext cx="10515600" cy="4752903"/>
            <a:chOff x="0" y="153176"/>
            <a:chExt cx="10515600" cy="4752903"/>
          </a:xfrm>
        </p:grpSpPr>
        <p:sp>
          <p:nvSpPr>
            <p:cNvPr id="310" name="Shape 310"/>
            <p:cNvSpPr/>
            <p:nvPr/>
          </p:nvSpPr>
          <p:spPr>
            <a:xfrm>
              <a:off x="0" y="420753"/>
              <a:ext cx="10515600" cy="1244304"/>
            </a:xfrm>
            <a:prstGeom prst="roundRect">
              <a:avLst>
                <a:gd name="adj" fmla="val 10000"/>
              </a:avLst>
            </a:prstGeom>
            <a:solidFill>
              <a:srgbClr val="F7D5CB">
                <a:alpha val="89803"/>
              </a:srgbClr>
            </a:solidFill>
            <a:ln w="9525" cap="flat" cmpd="sng">
              <a:solidFill>
                <a:srgbClr val="F7D5CB">
                  <a:alpha val="89803"/>
                </a:srgbClr>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1" name="Shape 311"/>
            <p:cNvSpPr/>
            <p:nvPr/>
          </p:nvSpPr>
          <p:spPr>
            <a:xfrm>
              <a:off x="323187" y="154902"/>
              <a:ext cx="2295168" cy="1575051"/>
            </a:xfrm>
            <a:prstGeom prst="roundRect">
              <a:avLst>
                <a:gd name="adj" fmla="val 10000"/>
              </a:avLst>
            </a:prstGeom>
            <a:blipFill rotWithShape="1">
              <a:blip r:embed="rId3">
                <a:alphaModFix/>
              </a:blip>
              <a:stretch>
                <a:fillRect t="-4999" b="-4998"/>
              </a:stretch>
            </a:blipFill>
            <a:ln>
              <a:noFill/>
            </a:ln>
          </p:spPr>
          <p:txBody>
            <a:bodyPr wrap="square" lIns="91425" tIns="91425" rIns="91425" bIns="91425" anchor="ctr" anchorCtr="0">
              <a:noAutofit/>
            </a:bodyPr>
            <a:lstStyle/>
            <a:p>
              <a:pPr lvl="0">
                <a:spcBef>
                  <a:spcPts val="0"/>
                </a:spcBef>
                <a:buNone/>
              </a:pPr>
              <a:endParaRPr/>
            </a:p>
          </p:txBody>
        </p:sp>
        <p:sp>
          <p:nvSpPr>
            <p:cNvPr id="312" name="Shape 312"/>
            <p:cNvSpPr/>
            <p:nvPr/>
          </p:nvSpPr>
          <p:spPr>
            <a:xfrm rot="10800000">
              <a:off x="323187" y="1753384"/>
              <a:ext cx="2295168" cy="3150969"/>
            </a:xfrm>
            <a:prstGeom prst="round2SameRect">
              <a:avLst>
                <a:gd name="adj1" fmla="val 10500"/>
                <a:gd name="adj2" fmla="val 0"/>
              </a:avLst>
            </a:prstGeom>
            <a:gradFill>
              <a:gsLst>
                <a:gs pos="0">
                  <a:srgbClr val="F08B54"/>
                </a:gs>
                <a:gs pos="50000">
                  <a:srgbClr val="F67A26"/>
                </a:gs>
                <a:gs pos="100000">
                  <a:srgbClr val="E36A1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313" name="Shape 313"/>
            <p:cNvSpPr txBox="1"/>
            <p:nvPr/>
          </p:nvSpPr>
          <p:spPr>
            <a:xfrm>
              <a:off x="393771" y="1753384"/>
              <a:ext cx="2154000" cy="3080385"/>
            </a:xfrm>
            <a:prstGeom prst="rect">
              <a:avLst/>
            </a:prstGeom>
            <a:noFill/>
            <a:ln>
              <a:noFill/>
            </a:ln>
          </p:spPr>
          <p:txBody>
            <a:bodyPr wrap="square" lIns="170675" tIns="170675" rIns="170675" bIns="170675" anchor="t" anchorCtr="0">
              <a:noAutofit/>
            </a:bodyPr>
            <a:lstStyle/>
            <a:p>
              <a:pPr marL="0" marR="0" lvl="0" indent="0" algn="ctr" rtl="0">
                <a:lnSpc>
                  <a:spcPct val="90000"/>
                </a:lnSpc>
                <a:spcBef>
                  <a:spcPts val="0"/>
                </a:spcBef>
                <a:spcAft>
                  <a:spcPts val="0"/>
                </a:spcAft>
                <a:buSzPct val="25000"/>
                <a:buNone/>
              </a:pPr>
              <a:r>
                <a:rPr lang="en-US" sz="2400" b="1">
                  <a:solidFill>
                    <a:schemeClr val="dk1"/>
                  </a:solidFill>
                  <a:latin typeface="Calibri"/>
                  <a:ea typeface="Calibri"/>
                  <a:cs typeface="Calibri"/>
                  <a:sym typeface="Calibri"/>
                </a:rPr>
                <a:t>Assign Team Roles</a:t>
              </a:r>
            </a:p>
            <a:p>
              <a:pPr marL="0" marR="0" lvl="0" indent="0" algn="ctr" rtl="0">
                <a:lnSpc>
                  <a:spcPct val="90000"/>
                </a:lnSpc>
                <a:spcBef>
                  <a:spcPts val="840"/>
                </a:spcBef>
                <a:spcAft>
                  <a:spcPts val="0"/>
                </a:spcAft>
                <a:buSzPct val="25000"/>
                <a:buNone/>
              </a:pPr>
              <a:r>
                <a:rPr lang="en-US" sz="2100" b="1">
                  <a:solidFill>
                    <a:schemeClr val="accent1"/>
                  </a:solidFill>
                  <a:latin typeface="Calibri"/>
                  <a:ea typeface="Calibri"/>
                  <a:cs typeface="Calibri"/>
                  <a:sym typeface="Calibri"/>
                </a:rPr>
                <a:t>Timekeeper</a:t>
              </a:r>
            </a:p>
            <a:p>
              <a:pPr marL="0" marR="0" lvl="0" indent="0" algn="ctr" rtl="0">
                <a:lnSpc>
                  <a:spcPct val="90000"/>
                </a:lnSpc>
                <a:spcBef>
                  <a:spcPts val="735"/>
                </a:spcBef>
                <a:spcAft>
                  <a:spcPts val="0"/>
                </a:spcAft>
                <a:buSzPct val="25000"/>
                <a:buNone/>
              </a:pPr>
              <a:r>
                <a:rPr lang="en-US" sz="2100" b="1">
                  <a:solidFill>
                    <a:schemeClr val="accent1"/>
                  </a:solidFill>
                  <a:latin typeface="Calibri"/>
                  <a:ea typeface="Calibri"/>
                  <a:cs typeface="Calibri"/>
                  <a:sym typeface="Calibri"/>
                </a:rPr>
                <a:t>Artist(s)</a:t>
              </a:r>
            </a:p>
            <a:p>
              <a:pPr marL="0" marR="0" lvl="0" indent="0" algn="ctr" rtl="0">
                <a:lnSpc>
                  <a:spcPct val="90000"/>
                </a:lnSpc>
                <a:spcBef>
                  <a:spcPts val="735"/>
                </a:spcBef>
                <a:spcAft>
                  <a:spcPts val="0"/>
                </a:spcAft>
                <a:buSzPct val="25000"/>
                <a:buNone/>
              </a:pPr>
              <a:r>
                <a:rPr lang="en-US" sz="2100" b="1">
                  <a:solidFill>
                    <a:schemeClr val="accent1"/>
                  </a:solidFill>
                  <a:latin typeface="Calibri"/>
                  <a:ea typeface="Calibri"/>
                  <a:cs typeface="Calibri"/>
                  <a:sym typeface="Calibri"/>
                </a:rPr>
                <a:t>Presenter</a:t>
              </a:r>
            </a:p>
            <a:p>
              <a:pPr marL="0" marR="0" lvl="0" indent="0" algn="ctr" rtl="0">
                <a:lnSpc>
                  <a:spcPct val="90000"/>
                </a:lnSpc>
                <a:spcBef>
                  <a:spcPts val="735"/>
                </a:spcBef>
                <a:spcAft>
                  <a:spcPts val="0"/>
                </a:spcAft>
                <a:buSzPct val="25000"/>
                <a:buNone/>
              </a:pPr>
              <a:r>
                <a:rPr lang="en-US" sz="2100" b="1">
                  <a:solidFill>
                    <a:schemeClr val="accent1"/>
                  </a:solidFill>
                  <a:latin typeface="Calibri"/>
                  <a:ea typeface="Calibri"/>
                  <a:cs typeface="Calibri"/>
                  <a:sym typeface="Calibri"/>
                </a:rPr>
                <a:t>Investigation Partners</a:t>
              </a:r>
            </a:p>
          </p:txBody>
        </p:sp>
        <p:sp>
          <p:nvSpPr>
            <p:cNvPr id="314" name="Shape 314"/>
            <p:cNvSpPr/>
            <p:nvPr/>
          </p:nvSpPr>
          <p:spPr>
            <a:xfrm>
              <a:off x="2863365" y="171769"/>
              <a:ext cx="2295168" cy="2002819"/>
            </a:xfrm>
            <a:prstGeom prst="roundRect">
              <a:avLst>
                <a:gd name="adj" fmla="val 10000"/>
              </a:avLst>
            </a:prstGeom>
            <a:blipFill rotWithShape="1">
              <a:blip r:embed="rId4">
                <a:alphaModFix/>
              </a:blip>
              <a:stretch>
                <a:fillRect l="-18999" r="-18999"/>
              </a:stretch>
            </a:blipFill>
            <a:ln>
              <a:noFill/>
            </a:ln>
          </p:spPr>
          <p:txBody>
            <a:bodyPr wrap="square" lIns="91425" tIns="91425" rIns="91425" bIns="91425" anchor="ctr" anchorCtr="0">
              <a:noAutofit/>
            </a:bodyPr>
            <a:lstStyle/>
            <a:p>
              <a:pPr lvl="0">
                <a:spcBef>
                  <a:spcPts val="0"/>
                </a:spcBef>
                <a:buNone/>
              </a:pPr>
              <a:endParaRPr/>
            </a:p>
          </p:txBody>
        </p:sp>
        <p:sp>
          <p:nvSpPr>
            <p:cNvPr id="315" name="Shape 315"/>
            <p:cNvSpPr/>
            <p:nvPr/>
          </p:nvSpPr>
          <p:spPr>
            <a:xfrm rot="10800000">
              <a:off x="2847872" y="1748206"/>
              <a:ext cx="2295168" cy="3157873"/>
            </a:xfrm>
            <a:prstGeom prst="round2SameRect">
              <a:avLst>
                <a:gd name="adj1" fmla="val 10500"/>
                <a:gd name="adj2" fmla="val 0"/>
              </a:avLst>
            </a:prstGeom>
            <a:gradFill>
              <a:gsLst>
                <a:gs pos="0">
                  <a:srgbClr val="AFAFAF"/>
                </a:gs>
                <a:gs pos="50000">
                  <a:schemeClr val="accent3"/>
                </a:gs>
                <a:gs pos="100000">
                  <a:srgbClr val="919191"/>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316" name="Shape 316"/>
            <p:cNvSpPr txBox="1"/>
            <p:nvPr/>
          </p:nvSpPr>
          <p:spPr>
            <a:xfrm>
              <a:off x="2918456" y="1748206"/>
              <a:ext cx="2154000" cy="3087289"/>
            </a:xfrm>
            <a:prstGeom prst="rect">
              <a:avLst/>
            </a:prstGeom>
            <a:noFill/>
            <a:ln>
              <a:noFill/>
            </a:ln>
          </p:spPr>
          <p:txBody>
            <a:bodyPr wrap="square" lIns="170675" tIns="170675" rIns="170675" bIns="170675" anchor="t" anchorCtr="0">
              <a:noAutofit/>
            </a:bodyPr>
            <a:lstStyle/>
            <a:p>
              <a:pPr marL="0" marR="0" lvl="0" indent="0" algn="ctr" rtl="0">
                <a:lnSpc>
                  <a:spcPct val="90000"/>
                </a:lnSpc>
                <a:spcBef>
                  <a:spcPts val="0"/>
                </a:spcBef>
                <a:spcAft>
                  <a:spcPts val="0"/>
                </a:spcAft>
                <a:buSzPct val="25000"/>
                <a:buNone/>
              </a:pPr>
              <a:r>
                <a:rPr lang="en-US" sz="2400" b="1">
                  <a:solidFill>
                    <a:schemeClr val="dk1"/>
                  </a:solidFill>
                  <a:latin typeface="Calibri"/>
                  <a:ea typeface="Calibri"/>
                  <a:cs typeface="Calibri"/>
                  <a:sym typeface="Calibri"/>
                </a:rPr>
                <a:t>Jigsaw the Essential Questions</a:t>
              </a:r>
            </a:p>
            <a:p>
              <a:pPr marL="0" marR="0" lvl="0" indent="0" algn="ctr" rtl="0">
                <a:lnSpc>
                  <a:spcPct val="90000"/>
                </a:lnSpc>
                <a:spcBef>
                  <a:spcPts val="840"/>
                </a:spcBef>
                <a:spcAft>
                  <a:spcPts val="0"/>
                </a:spcAft>
                <a:buSzPct val="25000"/>
                <a:buNone/>
              </a:pPr>
              <a:r>
                <a:rPr lang="en-US" sz="2400" b="1">
                  <a:solidFill>
                    <a:srgbClr val="C00000"/>
                  </a:solidFill>
                  <a:latin typeface="Calibri"/>
                  <a:ea typeface="Calibri"/>
                  <a:cs typeface="Calibri"/>
                  <a:sym typeface="Calibri"/>
                </a:rPr>
                <a:t>Pairs or Triads</a:t>
              </a:r>
            </a:p>
            <a:p>
              <a:pPr marL="0" marR="0" lvl="0" indent="0" algn="ctr" rtl="0">
                <a:lnSpc>
                  <a:spcPct val="90000"/>
                </a:lnSpc>
                <a:spcBef>
                  <a:spcPts val="840"/>
                </a:spcBef>
                <a:spcAft>
                  <a:spcPts val="0"/>
                </a:spcAft>
                <a:buSzPct val="25000"/>
                <a:buNone/>
              </a:pPr>
              <a:r>
                <a:rPr lang="en-US" sz="2400" b="1">
                  <a:solidFill>
                    <a:srgbClr val="C00000"/>
                  </a:solidFill>
                  <a:latin typeface="Calibri"/>
                  <a:ea typeface="Calibri"/>
                  <a:cs typeface="Calibri"/>
                  <a:sym typeface="Calibri"/>
                </a:rPr>
                <a:t>3 Questions</a:t>
              </a:r>
            </a:p>
          </p:txBody>
        </p:sp>
        <p:sp>
          <p:nvSpPr>
            <p:cNvPr id="317" name="Shape 317"/>
            <p:cNvSpPr/>
            <p:nvPr/>
          </p:nvSpPr>
          <p:spPr>
            <a:xfrm>
              <a:off x="5372558" y="153176"/>
              <a:ext cx="2295168" cy="1575051"/>
            </a:xfrm>
            <a:prstGeom prst="roundRect">
              <a:avLst>
                <a:gd name="adj" fmla="val 10000"/>
              </a:avLst>
            </a:prstGeom>
            <a:blipFill rotWithShape="1">
              <a:blip r:embed="rId5">
                <a:alphaModFix/>
              </a:blip>
              <a:stretch>
                <a:fillRect l="-8999" r="-8998"/>
              </a:stretch>
            </a:blipFill>
            <a:ln>
              <a:noFill/>
            </a:ln>
          </p:spPr>
          <p:txBody>
            <a:bodyPr wrap="square" lIns="91425" tIns="91425" rIns="91425" bIns="91425" anchor="ctr" anchorCtr="0">
              <a:noAutofit/>
            </a:bodyPr>
            <a:lstStyle/>
            <a:p>
              <a:pPr lvl="0">
                <a:spcBef>
                  <a:spcPts val="0"/>
                </a:spcBef>
                <a:buNone/>
              </a:pPr>
              <a:endParaRPr/>
            </a:p>
          </p:txBody>
        </p:sp>
        <p:sp>
          <p:nvSpPr>
            <p:cNvPr id="318" name="Shape 318"/>
            <p:cNvSpPr/>
            <p:nvPr/>
          </p:nvSpPr>
          <p:spPr>
            <a:xfrm rot="10800000">
              <a:off x="5372558" y="1748206"/>
              <a:ext cx="2295168" cy="3157873"/>
            </a:xfrm>
            <a:prstGeom prst="round2SameRect">
              <a:avLst>
                <a:gd name="adj1" fmla="val 10500"/>
                <a:gd name="adj2" fmla="val 0"/>
              </a:avLst>
            </a:prstGeom>
            <a:gradFill>
              <a:gsLst>
                <a:gs pos="0">
                  <a:srgbClr val="FFC647"/>
                </a:gs>
                <a:gs pos="50000">
                  <a:srgbClr val="FFC600"/>
                </a:gs>
                <a:gs pos="100000">
                  <a:srgbClr val="E3B400"/>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319" name="Shape 319"/>
            <p:cNvSpPr txBox="1"/>
            <p:nvPr/>
          </p:nvSpPr>
          <p:spPr>
            <a:xfrm>
              <a:off x="5443142" y="1748206"/>
              <a:ext cx="2154000" cy="3087289"/>
            </a:xfrm>
            <a:prstGeom prst="rect">
              <a:avLst/>
            </a:prstGeom>
            <a:noFill/>
            <a:ln>
              <a:noFill/>
            </a:ln>
          </p:spPr>
          <p:txBody>
            <a:bodyPr wrap="square" lIns="170675" tIns="170675" rIns="170675" bIns="170675" anchor="t" anchorCtr="0">
              <a:noAutofit/>
            </a:bodyPr>
            <a:lstStyle/>
            <a:p>
              <a:pPr marL="0" marR="0" lvl="0" indent="0" algn="ctr" rtl="0">
                <a:lnSpc>
                  <a:spcPct val="90000"/>
                </a:lnSpc>
                <a:spcBef>
                  <a:spcPts val="0"/>
                </a:spcBef>
                <a:spcAft>
                  <a:spcPts val="0"/>
                </a:spcAft>
                <a:buSzPct val="25000"/>
                <a:buNone/>
              </a:pPr>
              <a:r>
                <a:rPr lang="en-US" sz="2400" b="1">
                  <a:solidFill>
                    <a:schemeClr val="dk1"/>
                  </a:solidFill>
                  <a:latin typeface="Calibri"/>
                  <a:ea typeface="Calibri"/>
                  <a:cs typeface="Calibri"/>
                  <a:sym typeface="Calibri"/>
                </a:rPr>
                <a:t>Investigate your Site</a:t>
              </a:r>
            </a:p>
            <a:p>
              <a:pPr marL="0" marR="0" lvl="0" indent="0" algn="ctr" rtl="0">
                <a:lnSpc>
                  <a:spcPct val="90000"/>
                </a:lnSpc>
                <a:spcBef>
                  <a:spcPts val="840"/>
                </a:spcBef>
                <a:spcAft>
                  <a:spcPts val="0"/>
                </a:spcAft>
                <a:buSzPct val="25000"/>
                <a:buNone/>
              </a:pPr>
              <a:r>
                <a:rPr lang="en-US" sz="1700" b="1">
                  <a:solidFill>
                    <a:srgbClr val="7030A0"/>
                  </a:solidFill>
                  <a:latin typeface="Calibri"/>
                  <a:ea typeface="Calibri"/>
                  <a:cs typeface="Calibri"/>
                  <a:sym typeface="Calibri"/>
                </a:rPr>
                <a:t>URLs: Videos</a:t>
              </a:r>
            </a:p>
            <a:p>
              <a:pPr marL="0" marR="0" lvl="0" indent="0" algn="ctr" rtl="0">
                <a:lnSpc>
                  <a:spcPct val="90000"/>
                </a:lnSpc>
                <a:spcBef>
                  <a:spcPts val="595"/>
                </a:spcBef>
                <a:spcAft>
                  <a:spcPts val="0"/>
                </a:spcAft>
                <a:buSzPct val="25000"/>
                <a:buNone/>
              </a:pPr>
              <a:r>
                <a:rPr lang="en-US" sz="1700" b="1">
                  <a:solidFill>
                    <a:srgbClr val="7030A0"/>
                  </a:solidFill>
                  <a:latin typeface="Calibri"/>
                  <a:ea typeface="Calibri"/>
                  <a:cs typeface="Calibri"/>
                  <a:sym typeface="Calibri"/>
                </a:rPr>
                <a:t>Key Concepts</a:t>
              </a:r>
            </a:p>
            <a:p>
              <a:pPr marL="0" marR="0" lvl="0" indent="0" algn="ctr" rtl="0">
                <a:lnSpc>
                  <a:spcPct val="90000"/>
                </a:lnSpc>
                <a:spcBef>
                  <a:spcPts val="595"/>
                </a:spcBef>
                <a:spcAft>
                  <a:spcPts val="0"/>
                </a:spcAft>
                <a:buSzPct val="25000"/>
                <a:buNone/>
              </a:pPr>
              <a:r>
                <a:rPr lang="en-US" sz="1700" b="1">
                  <a:solidFill>
                    <a:srgbClr val="7030A0"/>
                  </a:solidFill>
                  <a:latin typeface="Calibri"/>
                  <a:ea typeface="Calibri"/>
                  <a:cs typeface="Calibri"/>
                  <a:sym typeface="Calibri"/>
                </a:rPr>
                <a:t>Points of interest</a:t>
              </a:r>
            </a:p>
            <a:p>
              <a:pPr marL="0" marR="0" lvl="0" indent="0" algn="ctr" rtl="0">
                <a:lnSpc>
                  <a:spcPct val="90000"/>
                </a:lnSpc>
                <a:spcBef>
                  <a:spcPts val="595"/>
                </a:spcBef>
                <a:spcAft>
                  <a:spcPts val="0"/>
                </a:spcAft>
                <a:buSzPct val="25000"/>
                <a:buNone/>
              </a:pPr>
              <a:r>
                <a:rPr lang="en-US" sz="1700" b="1">
                  <a:solidFill>
                    <a:srgbClr val="7030A0"/>
                  </a:solidFill>
                  <a:latin typeface="Calibri"/>
                  <a:ea typeface="Calibri"/>
                  <a:cs typeface="Calibri"/>
                  <a:sym typeface="Calibri"/>
                </a:rPr>
                <a:t>What’s Different?  What’s Intriguing?</a:t>
              </a:r>
            </a:p>
          </p:txBody>
        </p:sp>
        <p:sp>
          <p:nvSpPr>
            <p:cNvPr id="320" name="Shape 320"/>
            <p:cNvSpPr/>
            <p:nvPr/>
          </p:nvSpPr>
          <p:spPr>
            <a:xfrm>
              <a:off x="7997806" y="185686"/>
              <a:ext cx="2084219" cy="1534714"/>
            </a:xfrm>
            <a:prstGeom prst="roundRect">
              <a:avLst>
                <a:gd name="adj" fmla="val 10000"/>
              </a:avLst>
            </a:prstGeom>
            <a:blipFill rotWithShape="1">
              <a:blip r:embed="rId6">
                <a:alphaModFix/>
              </a:blip>
              <a:stretch>
                <a:fillRect/>
              </a:stretch>
            </a:blipFill>
            <a:ln>
              <a:noFill/>
            </a:ln>
          </p:spPr>
          <p:txBody>
            <a:bodyPr wrap="square" lIns="91425" tIns="91425" rIns="91425" bIns="91425" anchor="ctr" anchorCtr="0">
              <a:noAutofit/>
            </a:bodyPr>
            <a:lstStyle/>
            <a:p>
              <a:pPr lvl="0">
                <a:spcBef>
                  <a:spcPts val="0"/>
                </a:spcBef>
                <a:buNone/>
              </a:pPr>
              <a:endParaRPr/>
            </a:p>
          </p:txBody>
        </p:sp>
        <p:sp>
          <p:nvSpPr>
            <p:cNvPr id="321" name="Shape 321"/>
            <p:cNvSpPr/>
            <p:nvPr/>
          </p:nvSpPr>
          <p:spPr>
            <a:xfrm rot="10800000">
              <a:off x="7897243" y="1785279"/>
              <a:ext cx="2295168" cy="3108442"/>
            </a:xfrm>
            <a:prstGeom prst="round2SameRect">
              <a:avLst>
                <a:gd name="adj1" fmla="val 10500"/>
                <a:gd name="adj2" fmla="val 0"/>
              </a:avLst>
            </a:prstGeom>
            <a:gradFill>
              <a:gsLst>
                <a:gs pos="0">
                  <a:srgbClr val="6EA5DA"/>
                </a:gs>
                <a:gs pos="50000">
                  <a:srgbClr val="529BDA"/>
                </a:gs>
                <a:gs pos="100000">
                  <a:srgbClr val="4188C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322" name="Shape 322"/>
            <p:cNvSpPr txBox="1"/>
            <p:nvPr/>
          </p:nvSpPr>
          <p:spPr>
            <a:xfrm>
              <a:off x="7967827" y="1785279"/>
              <a:ext cx="2154000" cy="3037858"/>
            </a:xfrm>
            <a:prstGeom prst="rect">
              <a:avLst/>
            </a:prstGeom>
            <a:noFill/>
            <a:ln>
              <a:noFill/>
            </a:ln>
          </p:spPr>
          <p:txBody>
            <a:bodyPr wrap="square" lIns="170675" tIns="170675" rIns="170675" bIns="170675" anchor="t" anchorCtr="0">
              <a:noAutofit/>
            </a:bodyPr>
            <a:lstStyle/>
            <a:p>
              <a:pPr marL="0" marR="0" lvl="0" indent="0" algn="ctr" rtl="0">
                <a:lnSpc>
                  <a:spcPct val="90000"/>
                </a:lnSpc>
                <a:spcBef>
                  <a:spcPts val="0"/>
                </a:spcBef>
                <a:spcAft>
                  <a:spcPts val="0"/>
                </a:spcAft>
                <a:buSzPct val="25000"/>
                <a:buNone/>
              </a:pPr>
              <a:r>
                <a:rPr lang="en-US" sz="2400">
                  <a:solidFill>
                    <a:schemeClr val="dk1"/>
                  </a:solidFill>
                  <a:latin typeface="Calibri"/>
                  <a:ea typeface="Calibri"/>
                  <a:cs typeface="Calibri"/>
                  <a:sym typeface="Calibri"/>
                </a:rPr>
                <a:t>Design your Poster</a:t>
              </a:r>
            </a:p>
            <a:p>
              <a:pPr marL="0" marR="0" lvl="0" indent="0" algn="ctr" rtl="0">
                <a:lnSpc>
                  <a:spcPct val="90000"/>
                </a:lnSpc>
                <a:spcBef>
                  <a:spcPts val="840"/>
                </a:spcBef>
                <a:spcAft>
                  <a:spcPts val="0"/>
                </a:spcAft>
                <a:buSzPct val="25000"/>
                <a:buNone/>
              </a:pPr>
              <a:r>
                <a:rPr lang="en-US" sz="1800" b="1">
                  <a:solidFill>
                    <a:srgbClr val="FFFF00"/>
                  </a:solidFill>
                  <a:latin typeface="Calibri"/>
                  <a:ea typeface="Calibri"/>
                  <a:cs typeface="Calibri"/>
                  <a:sym typeface="Calibri"/>
                </a:rPr>
                <a:t>What do you want to share?</a:t>
              </a:r>
            </a:p>
            <a:p>
              <a:pPr marL="0" marR="0" lvl="0" indent="0" algn="ctr" rtl="0">
                <a:lnSpc>
                  <a:spcPct val="90000"/>
                </a:lnSpc>
                <a:spcBef>
                  <a:spcPts val="630"/>
                </a:spcBef>
                <a:spcAft>
                  <a:spcPts val="0"/>
                </a:spcAft>
                <a:buSzPct val="25000"/>
                <a:buNone/>
              </a:pPr>
              <a:r>
                <a:rPr lang="en-US" sz="1800" b="1">
                  <a:solidFill>
                    <a:srgbClr val="FFFF00"/>
                  </a:solidFill>
                  <a:latin typeface="Calibri"/>
                  <a:ea typeface="Calibri"/>
                  <a:cs typeface="Calibri"/>
                  <a:sym typeface="Calibri"/>
                </a:rPr>
                <a:t>Use art supplies</a:t>
              </a:r>
            </a:p>
            <a:p>
              <a:pPr marL="0" marR="0" lvl="0" indent="0" algn="ctr" rtl="0">
                <a:lnSpc>
                  <a:spcPct val="90000"/>
                </a:lnSpc>
                <a:spcBef>
                  <a:spcPts val="630"/>
                </a:spcBef>
                <a:spcAft>
                  <a:spcPts val="0"/>
                </a:spcAft>
                <a:buSzPct val="25000"/>
                <a:buNone/>
              </a:pPr>
              <a:r>
                <a:rPr lang="en-US" sz="1800" b="1">
                  <a:solidFill>
                    <a:srgbClr val="FFFF00"/>
                  </a:solidFill>
                  <a:latin typeface="Calibri"/>
                  <a:ea typeface="Calibri"/>
                  <a:cs typeface="Calibri"/>
                  <a:sym typeface="Calibri"/>
                </a:rPr>
                <a:t>Display what inspires you as you think of mission and vision</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aphicFrame>
        <p:nvGraphicFramePr>
          <p:cNvPr id="327" name="Shape 327"/>
          <p:cNvGraphicFramePr/>
          <p:nvPr/>
        </p:nvGraphicFramePr>
        <p:xfrm>
          <a:off x="952500" y="1863726"/>
          <a:ext cx="10109200" cy="4100215"/>
        </p:xfrm>
        <a:graphic>
          <a:graphicData uri="http://schemas.openxmlformats.org/drawingml/2006/table">
            <a:tbl>
              <a:tblPr>
                <a:noFill/>
                <a:tableStyleId>{CBF9DD8A-4024-4A19-9762-9662247EAD9A}</a:tableStyleId>
              </a:tblPr>
              <a:tblGrid>
                <a:gridCol w="5054600"/>
                <a:gridCol w="5054600"/>
              </a:tblGrid>
              <a:tr h="930275">
                <a:tc>
                  <a:txBody>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a:solidFill>
                            <a:srgbClr val="FFFFFF"/>
                          </a:solidFill>
                          <a:latin typeface="Arial"/>
                          <a:ea typeface="Arial"/>
                          <a:cs typeface="Arial"/>
                          <a:sym typeface="Arial"/>
                        </a:rPr>
                        <a:t>Purpose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a:solidFill>
                            <a:srgbClr val="FFFFFF"/>
                          </a:solidFill>
                          <a:latin typeface="Arial"/>
                          <a:ea typeface="Arial"/>
                          <a:cs typeface="Arial"/>
                          <a:sym typeface="Arial"/>
                        </a:rPr>
                        <a:t>Non-Purpose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2"/>
                    </a:solidFill>
                  </a:tcPr>
                </a:tc>
              </a:tr>
              <a:tr h="371475">
                <a:tc>
                  <a:txBody>
                    <a:bodyPr/>
                    <a:lstStyle/>
                    <a:p>
                      <a:pPr marL="0" marR="0" lvl="0" indent="0" algn="l" rtl="0">
                        <a:lnSpc>
                          <a:spcPct val="100000"/>
                        </a:lnSpc>
                        <a:spcBef>
                          <a:spcPts val="0"/>
                        </a:spcBef>
                        <a:spcAft>
                          <a:spcPts val="0"/>
                        </a:spcAft>
                        <a:buClr>
                          <a:srgbClr val="008000"/>
                        </a:buClr>
                        <a:buSzPct val="25000"/>
                        <a:buFont typeface="Arial"/>
                        <a:buNone/>
                      </a:pPr>
                      <a:r>
                        <a:rPr lang="en-US" sz="2000" b="1" i="1" u="none" strike="noStrike" cap="none">
                          <a:solidFill>
                            <a:srgbClr val="008000"/>
                          </a:solidFill>
                          <a:latin typeface="Arial"/>
                          <a:ea typeface="Arial"/>
                          <a:cs typeface="Arial"/>
                          <a:sym typeface="Arial"/>
                        </a:rPr>
                        <a:t>The purpose of the investigation is to stimulate strategic plan team thinking </a:t>
                      </a:r>
                      <a:r>
                        <a:rPr lang="en-US" sz="2000" b="1" i="1" u="none" strike="noStrike" cap="none">
                          <a:solidFill>
                            <a:srgbClr val="FF0000"/>
                          </a:solidFill>
                          <a:latin typeface="Arial"/>
                          <a:ea typeface="Arial"/>
                          <a:cs typeface="Arial"/>
                          <a:sym typeface="Arial"/>
                        </a:rPr>
                        <a:t>about a new district mission and vision that will incorporate ideas and concepts not currently in place.  </a:t>
                      </a:r>
                      <a:r>
                        <a:rPr lang="en-US" sz="2000" b="1" i="1" u="none" strike="noStrike" cap="none">
                          <a:solidFill>
                            <a:srgbClr val="008000"/>
                          </a:solidFill>
                          <a:latin typeface="Arial"/>
                          <a:ea typeface="Arial"/>
                          <a:cs typeface="Arial"/>
                          <a:sym typeface="Arial"/>
                        </a:rPr>
                        <a:t>It will help the team describe a Preferred Future</a:t>
                      </a: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DCDDE"/>
                    </a:solidFill>
                  </a:tcPr>
                </a:tc>
                <a:tc>
                  <a:txBody>
                    <a:bodyPr/>
                    <a:lstStyle/>
                    <a:p>
                      <a:pPr marL="0" marR="0" lvl="0" indent="0" algn="l" rtl="0">
                        <a:lnSpc>
                          <a:spcPct val="100000"/>
                        </a:lnSpc>
                        <a:spcBef>
                          <a:spcPts val="0"/>
                        </a:spcBef>
                        <a:spcAft>
                          <a:spcPts val="0"/>
                        </a:spcAft>
                        <a:buClr>
                          <a:srgbClr val="FF0000"/>
                        </a:buClr>
                        <a:buSzPct val="25000"/>
                        <a:buFont typeface="Arial"/>
                        <a:buNone/>
                      </a:pPr>
                      <a:r>
                        <a:rPr lang="en-US" sz="2000" b="1" i="0" u="none" strike="noStrike" cap="none">
                          <a:solidFill>
                            <a:srgbClr val="FF0000"/>
                          </a:solidFill>
                          <a:latin typeface="Arial"/>
                          <a:ea typeface="Arial"/>
                          <a:cs typeface="Arial"/>
                          <a:sym typeface="Arial"/>
                        </a:rPr>
                        <a:t>The purpose of this investigation is </a:t>
                      </a:r>
                      <a:r>
                        <a:rPr lang="en-US" sz="2000" b="1" i="0" u="sng" strike="noStrike" cap="none">
                          <a:solidFill>
                            <a:schemeClr val="dk1"/>
                          </a:solidFill>
                          <a:latin typeface="Arial"/>
                          <a:ea typeface="Arial"/>
                          <a:cs typeface="Arial"/>
                          <a:sym typeface="Arial"/>
                        </a:rPr>
                        <a:t>NOT</a:t>
                      </a:r>
                      <a:r>
                        <a:rPr lang="en-US" sz="2000" b="1" i="0" u="none" strike="noStrike" cap="none">
                          <a:solidFill>
                            <a:srgbClr val="FF0000"/>
                          </a:solidFill>
                          <a:latin typeface="Arial"/>
                          <a:ea typeface="Arial"/>
                          <a:cs typeface="Arial"/>
                          <a:sym typeface="Arial"/>
                        </a:rPr>
                        <a:t> to find a site we most would like to emulate.</a:t>
                      </a:r>
                      <a:r>
                        <a:rPr lang="en-US" sz="20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Calibri"/>
                        <a:buNone/>
                      </a:pPr>
                      <a:endParaRPr sz="2000" b="0" i="0" u="none" strike="noStrike" cap="none">
                        <a:solidFill>
                          <a:srgbClr val="000000"/>
                        </a:solidFill>
                        <a:latin typeface="Arial"/>
                        <a:ea typeface="Arial"/>
                        <a:cs typeface="Arial"/>
                        <a:sym typeface="Arial"/>
                      </a:endParaRP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DCDDE"/>
                    </a:solidFill>
                  </a:tcPr>
                </a:tc>
              </a:tr>
              <a:tr h="371475">
                <a:tc gridSpan="2">
                  <a:txBody>
                    <a:bodyPr/>
                    <a:lstStyle/>
                    <a:p>
                      <a:pPr marL="0" marR="0" lvl="0" indent="0" algn="ctr" rtl="0">
                        <a:lnSpc>
                          <a:spcPct val="100000"/>
                        </a:lnSpc>
                        <a:spcBef>
                          <a:spcPts val="0"/>
                        </a:spcBef>
                        <a:spcAft>
                          <a:spcPts val="0"/>
                        </a:spcAft>
                        <a:buClr>
                          <a:srgbClr val="0000FF"/>
                        </a:buClr>
                        <a:buSzPct val="25000"/>
                        <a:buFont typeface="Arial"/>
                        <a:buNone/>
                      </a:pPr>
                      <a:r>
                        <a:rPr lang="en-US" sz="2800" b="1" i="0" u="none" strike="noStrike" cap="none">
                          <a:solidFill>
                            <a:srgbClr val="0000FF"/>
                          </a:solidFill>
                          <a:latin typeface="Arial"/>
                          <a:ea typeface="Arial"/>
                          <a:cs typeface="Arial"/>
                          <a:sym typeface="Arial"/>
                        </a:rPr>
                        <a:t>We will be </a:t>
                      </a:r>
                      <a:r>
                        <a:rPr lang="en-US" sz="2800" b="1" i="1" u="none" strike="noStrike" cap="none">
                          <a:solidFill>
                            <a:schemeClr val="dk1"/>
                          </a:solidFill>
                          <a:latin typeface="Arial"/>
                          <a:ea typeface="Arial"/>
                          <a:cs typeface="Arial"/>
                          <a:sym typeface="Arial"/>
                        </a:rPr>
                        <a:t>looking across all investigations to create a unique hybrid </a:t>
                      </a:r>
                      <a:r>
                        <a:rPr lang="en-US" sz="2800" b="1" i="0" u="none" strike="noStrike" cap="none">
                          <a:solidFill>
                            <a:srgbClr val="0000FF"/>
                          </a:solidFill>
                          <a:latin typeface="Arial"/>
                          <a:ea typeface="Arial"/>
                          <a:cs typeface="Arial"/>
                          <a:sym typeface="Arial"/>
                        </a:rPr>
                        <a:t>mission and vision. </a:t>
                      </a:r>
                    </a:p>
                    <a:p>
                      <a:pPr marL="0" marR="0" lvl="0" indent="0" algn="l" rtl="0">
                        <a:lnSpc>
                          <a:spcPct val="100000"/>
                        </a:lnSpc>
                        <a:spcBef>
                          <a:spcPts val="0"/>
                        </a:spcBef>
                        <a:spcAft>
                          <a:spcPts val="0"/>
                        </a:spcAft>
                        <a:buClr>
                          <a:schemeClr val="dk1"/>
                        </a:buClr>
                        <a:buSzPct val="25000"/>
                        <a:buFont typeface="Calibri"/>
                        <a:buNone/>
                      </a:pPr>
                      <a:endParaRPr sz="2000" b="0" i="0" u="none" strike="noStrike" cap="none">
                        <a:solidFill>
                          <a:srgbClr val="000000"/>
                        </a:solidFill>
                        <a:latin typeface="Arial"/>
                        <a:ea typeface="Arial"/>
                        <a:cs typeface="Arial"/>
                        <a:sym typeface="Arial"/>
                      </a:endParaRP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E8E8EF"/>
                    </a:solidFill>
                  </a:tcPr>
                </a:tc>
                <a:tc hMerge="1">
                  <a:txBody>
                    <a:bodyPr/>
                    <a:lstStyle/>
                    <a:p>
                      <a:endParaRPr lang="en-US"/>
                    </a:p>
                  </a:txBody>
                  <a:tcPr/>
                </a:tc>
              </a:tr>
            </a:tbl>
          </a:graphicData>
        </a:graphic>
      </p:graphicFrame>
      <p:sp>
        <p:nvSpPr>
          <p:cNvPr id="328" name="Shape 328"/>
          <p:cNvSpPr txBox="1">
            <a:spLocks noGrp="1"/>
          </p:cNvSpPr>
          <p:nvPr>
            <p:ph type="title"/>
          </p:nvPr>
        </p:nvSpPr>
        <p:spPr>
          <a:xfrm>
            <a:off x="296561" y="274638"/>
            <a:ext cx="11640065" cy="944562"/>
          </a:xfrm>
          <a:prstGeom prst="rect">
            <a:avLst/>
          </a:prstGeom>
          <a:solidFill>
            <a:srgbClr val="008000">
              <a:alpha val="56470"/>
            </a:srgbClr>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Activity Two Directions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38200" y="-214052"/>
            <a:ext cx="10515600" cy="1325563"/>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C00000"/>
              </a:buClr>
              <a:buSzPct val="25000"/>
              <a:buFont typeface="Calibri"/>
              <a:buNone/>
            </a:pPr>
            <a:r>
              <a:rPr lang="en-US" sz="4400" b="1" i="0" u="none" strike="noStrike" cap="none">
                <a:solidFill>
                  <a:srgbClr val="C00000"/>
                </a:solidFill>
                <a:latin typeface="Calibri"/>
                <a:ea typeface="Calibri"/>
                <a:cs typeface="Calibri"/>
                <a:sym typeface="Calibri"/>
              </a:rPr>
              <a:t>Investigation Guide</a:t>
            </a:r>
          </a:p>
        </p:txBody>
      </p:sp>
      <p:graphicFrame>
        <p:nvGraphicFramePr>
          <p:cNvPr id="334" name="Shape 334"/>
          <p:cNvGraphicFramePr/>
          <p:nvPr/>
        </p:nvGraphicFramePr>
        <p:xfrm>
          <a:off x="408212" y="719620"/>
          <a:ext cx="11266700" cy="5943620"/>
        </p:xfrm>
        <a:graphic>
          <a:graphicData uri="http://schemas.openxmlformats.org/drawingml/2006/table">
            <a:tbl>
              <a:tblPr firstRow="1" bandRow="1">
                <a:noFill/>
                <a:tableStyleId>{AE4DE48A-8929-4FDF-A682-E6DAB8EF531C}</a:tableStyleId>
              </a:tblPr>
              <a:tblGrid>
                <a:gridCol w="5633350"/>
                <a:gridCol w="5633350"/>
              </a:tblGrid>
              <a:tr h="370850">
                <a:tc>
                  <a:txBody>
                    <a:bodyPr/>
                    <a:lstStyle/>
                    <a:p>
                      <a:pPr marL="0" marR="0" lvl="0" indent="0" algn="l" rtl="0">
                        <a:spcBef>
                          <a:spcPts val="0"/>
                        </a:spcBef>
                        <a:buSzPct val="25000"/>
                        <a:buNone/>
                      </a:pPr>
                      <a:r>
                        <a:rPr lang="en-US" sz="1800" u="none" strike="noStrike" cap="none"/>
                        <a:t>HOMEWORK ASSIGNMENT</a:t>
                      </a:r>
                    </a:p>
                  </a:txBody>
                  <a:tcPr marL="91450" marR="91450" marT="45725" marB="45725"/>
                </a:tc>
                <a:tc>
                  <a:txBody>
                    <a:bodyPr/>
                    <a:lstStyle/>
                    <a:p>
                      <a:pPr marL="0" marR="0" lvl="0" indent="0" algn="l" rtl="0">
                        <a:lnSpc>
                          <a:spcPct val="100000"/>
                        </a:lnSpc>
                        <a:spcBef>
                          <a:spcPts val="0"/>
                        </a:spcBef>
                        <a:spcAft>
                          <a:spcPts val="0"/>
                        </a:spcAft>
                        <a:buClr>
                          <a:schemeClr val="lt1"/>
                        </a:buClr>
                        <a:buSzPct val="25000"/>
                        <a:buFont typeface="Calibri"/>
                        <a:buNone/>
                      </a:pPr>
                      <a:r>
                        <a:rPr lang="en-US" sz="1800" b="1">
                          <a:solidFill>
                            <a:schemeClr val="lt1"/>
                          </a:solidFill>
                          <a:latin typeface="Calibri"/>
                          <a:ea typeface="Calibri"/>
                          <a:cs typeface="Calibri"/>
                          <a:sym typeface="Calibri"/>
                        </a:rPr>
                        <a:t>FURTHER INVESTIGATION  at the Vision Retreat:</a:t>
                      </a:r>
                    </a:p>
                    <a:p>
                      <a:pPr marL="0" marR="0" lvl="0" indent="0" algn="l" rtl="0">
                        <a:spcBef>
                          <a:spcPts val="0"/>
                        </a:spcBef>
                        <a:buSzPct val="25000"/>
                        <a:buNone/>
                      </a:pPr>
                      <a:endParaRPr sz="1800"/>
                    </a:p>
                  </a:txBody>
                  <a:tcPr marL="91450" marR="91450" marT="45725" marB="45725"/>
                </a:tc>
              </a:tr>
              <a:tr h="370850">
                <a:tc>
                  <a:txBody>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Homework Assignment:  View the video clip:  Embracing and Realizing Future Learning Opportunities</a:t>
                      </a:r>
                    </a:p>
                    <a:p>
                      <a:pPr marL="0" marR="0" lvl="0" indent="0" algn="l" rtl="0">
                        <a:spcBef>
                          <a:spcPts val="0"/>
                        </a:spcBef>
                        <a:buSzPct val="25000"/>
                        <a:buNone/>
                      </a:pPr>
                      <a:r>
                        <a:rPr lang="en-US" sz="1800" b="1">
                          <a:solidFill>
                            <a:schemeClr val="dk1"/>
                          </a:solidFill>
                          <a:latin typeface="Calibri"/>
                          <a:ea typeface="Calibri"/>
                          <a:cs typeface="Calibri"/>
                          <a:sym typeface="Calibri"/>
                        </a:rPr>
                        <a:t> </a:t>
                      </a:r>
                      <a:r>
                        <a:rPr lang="en-US" sz="1800" b="1" u="sng">
                          <a:solidFill>
                            <a:schemeClr val="hlink"/>
                          </a:solidFill>
                          <a:latin typeface="Calibri"/>
                          <a:ea typeface="Calibri"/>
                          <a:cs typeface="Calibri"/>
                          <a:sym typeface="Calibri"/>
                          <a:hlinkClick r:id="rId3"/>
                        </a:rPr>
                        <a:t>http://www.stonefields.school.nz/</a:t>
                      </a:r>
                    </a:p>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b="1">
                          <a:solidFill>
                            <a:schemeClr val="dk1"/>
                          </a:solidFill>
                          <a:latin typeface="Calibri"/>
                          <a:ea typeface="Calibri"/>
                          <a:cs typeface="Calibri"/>
                          <a:sym typeface="Calibri"/>
                        </a:rPr>
                        <a:t>Take a virtual tour</a:t>
                      </a:r>
                    </a:p>
                    <a:p>
                      <a:pPr marL="0" marR="0" lvl="0" indent="0" algn="l" rtl="0">
                        <a:spcBef>
                          <a:spcPts val="0"/>
                        </a:spcBef>
                        <a:buSzPct val="25000"/>
                        <a:buNone/>
                      </a:pPr>
                      <a:r>
                        <a:rPr lang="en-US" sz="1800" u="sng">
                          <a:solidFill>
                            <a:schemeClr val="hlink"/>
                          </a:solidFill>
                          <a:latin typeface="Calibri"/>
                          <a:ea typeface="Calibri"/>
                          <a:cs typeface="Calibri"/>
                          <a:sym typeface="Calibri"/>
                          <a:hlinkClick r:id="rId4"/>
                        </a:rPr>
                        <a:t>https://sites.google.com/a/stonefields.school.nz/the-collaborative/resources</a:t>
                      </a:r>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 Learn about the school’s four vision principles.  View the three student video clips.</a:t>
                      </a:r>
                    </a:p>
                    <a:p>
                      <a:pPr marL="0" marR="0" lvl="0" indent="0" algn="l" rtl="0">
                        <a:spcBef>
                          <a:spcPts val="0"/>
                        </a:spcBef>
                        <a:buSzPct val="25000"/>
                        <a:buNone/>
                      </a:pPr>
                      <a:r>
                        <a:rPr lang="en-US" sz="1800" u="sng">
                          <a:solidFill>
                            <a:schemeClr val="hlink"/>
                          </a:solidFill>
                          <a:latin typeface="Calibri"/>
                          <a:ea typeface="Calibri"/>
                          <a:cs typeface="Calibri"/>
                          <a:sym typeface="Calibri"/>
                          <a:hlinkClick r:id="rId5"/>
                        </a:rPr>
                        <a:t>http://www.stonefields.school.nz/page/Vision/</a:t>
                      </a:r>
                    </a:p>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b="1">
                          <a:solidFill>
                            <a:schemeClr val="dk1"/>
                          </a:solidFill>
                          <a:latin typeface="Calibri"/>
                          <a:ea typeface="Calibri"/>
                          <a:cs typeface="Calibri"/>
                          <a:sym typeface="Calibri"/>
                        </a:rPr>
                        <a:t>Learn about the school’s philosophy of learning and how it keeps learning visible and aligned to student ownership. View the four clips about learning.</a:t>
                      </a:r>
                    </a:p>
                    <a:p>
                      <a:pPr marL="0" marR="0" lvl="0" indent="0" algn="l" rtl="0">
                        <a:spcBef>
                          <a:spcPts val="0"/>
                        </a:spcBef>
                        <a:buSzPct val="25000"/>
                        <a:buNone/>
                      </a:pPr>
                      <a:r>
                        <a:rPr lang="en-US" sz="1800" b="1" u="sng">
                          <a:solidFill>
                            <a:schemeClr val="hlink"/>
                          </a:solidFill>
                          <a:latin typeface="Calibri"/>
                          <a:ea typeface="Calibri"/>
                          <a:cs typeface="Calibri"/>
                          <a:sym typeface="Calibri"/>
                          <a:hlinkClick r:id="rId6"/>
                        </a:rPr>
                        <a:t>http://www.stonefields.school.nz/page/Learning/</a:t>
                      </a:r>
                    </a:p>
                    <a:p>
                      <a:pPr marL="0" marR="0" lvl="0" indent="0" algn="l" rtl="0">
                        <a:spcBef>
                          <a:spcPts val="0"/>
                        </a:spcBef>
                        <a:buSzPct val="25000"/>
                        <a:buNone/>
                      </a:pPr>
                      <a:r>
                        <a:rPr lang="en-US" sz="1800" b="1">
                          <a:solidFill>
                            <a:schemeClr val="dk1"/>
                          </a:solidFill>
                          <a:latin typeface="Calibri"/>
                          <a:ea typeface="Calibri"/>
                          <a:cs typeface="Calibri"/>
                          <a:sym typeface="Calibri"/>
                        </a:rPr>
                        <a:t> </a:t>
                      </a:r>
                    </a:p>
                    <a:p>
                      <a:pPr marL="0" marR="0" lvl="0" indent="0" algn="l" rtl="0">
                        <a:spcBef>
                          <a:spcPts val="0"/>
                        </a:spcBef>
                        <a:buSzPct val="25000"/>
                        <a:buNone/>
                      </a:pPr>
                      <a:r>
                        <a:rPr lang="en-US" sz="1800" b="1">
                          <a:solidFill>
                            <a:schemeClr val="dk1"/>
                          </a:solidFill>
                          <a:latin typeface="Calibri"/>
                          <a:ea typeface="Calibri"/>
                          <a:cs typeface="Calibri"/>
                          <a:sym typeface="Calibri"/>
                        </a:rPr>
                        <a:t>Check out the resources</a:t>
                      </a:r>
                    </a:p>
                    <a:p>
                      <a:pPr marL="0" marR="0" lvl="0" indent="0" algn="l" rtl="0">
                        <a:spcBef>
                          <a:spcPts val="0"/>
                        </a:spcBef>
                        <a:buSzPct val="25000"/>
                        <a:buNone/>
                      </a:pPr>
                      <a:r>
                        <a:rPr lang="en-US" sz="1800" b="1">
                          <a:solidFill>
                            <a:schemeClr val="dk1"/>
                          </a:solidFill>
                          <a:latin typeface="Calibri"/>
                          <a:ea typeface="Calibri"/>
                          <a:cs typeface="Calibri"/>
                          <a:sym typeface="Calibri"/>
                        </a:rPr>
                        <a:t>The learning process</a:t>
                      </a:r>
                    </a:p>
                    <a:p>
                      <a:pPr marL="0" marR="0" lvl="0" indent="0" algn="l" rtl="0">
                        <a:spcBef>
                          <a:spcPts val="0"/>
                        </a:spcBef>
                        <a:buSzPct val="25000"/>
                        <a:buNone/>
                      </a:pPr>
                      <a:r>
                        <a:rPr lang="en-US" sz="1800" b="1">
                          <a:solidFill>
                            <a:schemeClr val="dk1"/>
                          </a:solidFill>
                          <a:latin typeface="Calibri"/>
                          <a:ea typeface="Calibri"/>
                          <a:cs typeface="Calibri"/>
                          <a:sym typeface="Calibri"/>
                        </a:rPr>
                        <a:t>Learner qualities</a:t>
                      </a:r>
                    </a:p>
                    <a:p>
                      <a:pPr marL="0" marR="0" lvl="0" indent="0" algn="l" rtl="0">
                        <a:spcBef>
                          <a:spcPts val="0"/>
                        </a:spcBef>
                        <a:buSzPct val="25000"/>
                        <a:buNone/>
                      </a:pPr>
                      <a:r>
                        <a:rPr lang="en-US" sz="1800" b="1">
                          <a:solidFill>
                            <a:schemeClr val="dk1"/>
                          </a:solidFill>
                          <a:latin typeface="Calibri"/>
                          <a:ea typeface="Calibri"/>
                          <a:cs typeface="Calibri"/>
                          <a:sym typeface="Calibri"/>
                        </a:rPr>
                        <a:t>Defining our leadership work</a:t>
                      </a:r>
                    </a:p>
                    <a:p>
                      <a:pPr marL="0" marR="0" lvl="0" indent="0" algn="l" rtl="0">
                        <a:spcBef>
                          <a:spcPts val="0"/>
                        </a:spcBef>
                        <a:buSzPct val="25000"/>
                        <a:buNone/>
                      </a:pPr>
                      <a:r>
                        <a:rPr lang="en-US" sz="1800" b="1">
                          <a:solidFill>
                            <a:schemeClr val="dk1"/>
                          </a:solidFill>
                          <a:latin typeface="Calibri"/>
                          <a:ea typeface="Calibri"/>
                          <a:cs typeface="Calibri"/>
                          <a:sym typeface="Calibri"/>
                        </a:rPr>
                        <a:t>Value and Mindsets</a:t>
                      </a:r>
                    </a:p>
                    <a:p>
                      <a:pPr marL="0" marR="0" lvl="0" indent="0" algn="l" rtl="0">
                        <a:spcBef>
                          <a:spcPts val="0"/>
                        </a:spcBef>
                        <a:buSzPct val="25000"/>
                        <a:buNone/>
                      </a:pPr>
                      <a:r>
                        <a:rPr lang="en-US" sz="1800" b="1">
                          <a:solidFill>
                            <a:schemeClr val="dk1"/>
                          </a:solidFill>
                          <a:latin typeface="Calibri"/>
                          <a:ea typeface="Calibri"/>
                          <a:cs typeface="Calibri"/>
                          <a:sym typeface="Calibri"/>
                        </a:rPr>
                        <a:t>The Learning Pit</a:t>
                      </a:r>
                    </a:p>
                    <a:p>
                      <a:pPr marL="0" marR="0" lvl="0" indent="0" algn="l" rtl="0">
                        <a:spcBef>
                          <a:spcPts val="0"/>
                        </a:spcBef>
                        <a:buSzPct val="25000"/>
                        <a:buNone/>
                      </a:pPr>
                      <a:r>
                        <a:rPr lang="en-US" sz="1800" b="1" u="sng">
                          <a:solidFill>
                            <a:schemeClr val="hlink"/>
                          </a:solidFill>
                          <a:latin typeface="Calibri"/>
                          <a:ea typeface="Calibri"/>
                          <a:cs typeface="Calibri"/>
                          <a:sym typeface="Calibri"/>
                          <a:hlinkClick r:id="rId7"/>
                        </a:rPr>
                        <a:t>https://sites.google.com/a/stonefields.school.nz/the-collaborative/resources-1</a:t>
                      </a:r>
                    </a:p>
                    <a:p>
                      <a:pPr marL="0" marR="0" lvl="0" indent="0" algn="l" rtl="0">
                        <a:spcBef>
                          <a:spcPts val="0"/>
                        </a:spcBef>
                        <a:buSzPct val="25000"/>
                        <a:buNone/>
                      </a:pPr>
                      <a:r>
                        <a:rPr lang="en-US" sz="1800" b="1">
                          <a:solidFill>
                            <a:schemeClr val="dk1"/>
                          </a:solidFill>
                          <a:latin typeface="Calibri"/>
                          <a:ea typeface="Calibri"/>
                          <a:cs typeface="Calibri"/>
                          <a:sym typeface="Calibri"/>
                        </a:rPr>
                        <a:t>Click on the works below each graphic</a:t>
                      </a:r>
                    </a:p>
                    <a:p>
                      <a:pPr marL="0" marR="0" lvl="0" indent="0" algn="l" rtl="0">
                        <a:spcBef>
                          <a:spcPts val="0"/>
                        </a:spcBef>
                        <a:buSzPct val="25000"/>
                        <a:buNone/>
                      </a:pPr>
                      <a:endParaRPr sz="1800"/>
                    </a:p>
                  </a:txBody>
                  <a:tcPr marL="91450" marR="91450" marT="45725" marB="45725"/>
                </a:tc>
              </a:tr>
            </a:tbl>
          </a:graphicData>
        </a:graphic>
      </p:graphicFrame>
      <p:pic>
        <p:nvPicPr>
          <p:cNvPr id="335" name="Shape 335"/>
          <p:cNvPicPr preferRelativeResize="0"/>
          <p:nvPr/>
        </p:nvPicPr>
        <p:blipFill rotWithShape="1">
          <a:blip r:embed="rId8">
            <a:alphaModFix/>
          </a:blip>
          <a:srcRect/>
          <a:stretch/>
        </p:blipFill>
        <p:spPr>
          <a:xfrm>
            <a:off x="1454571" y="3918573"/>
            <a:ext cx="3523355" cy="23489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Shape 340"/>
          <p:cNvPicPr preferRelativeResize="0"/>
          <p:nvPr/>
        </p:nvPicPr>
        <p:blipFill rotWithShape="1">
          <a:blip r:embed="rId3">
            <a:alphaModFix/>
          </a:blip>
          <a:srcRect l="9001" r="12014" b="1"/>
          <a:stretch/>
        </p:blipFill>
        <p:spPr>
          <a:xfrm>
            <a:off x="0" y="1088575"/>
            <a:ext cx="2844800" cy="410142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4319051"/>
              </p:ext>
            </p:extLst>
          </p:nvPr>
        </p:nvGraphicFramePr>
        <p:xfrm>
          <a:off x="2844800" y="377264"/>
          <a:ext cx="9027886" cy="5902960"/>
        </p:xfrm>
        <a:graphic>
          <a:graphicData uri="http://schemas.openxmlformats.org/drawingml/2006/table">
            <a:tbl>
              <a:tblPr firstRow="1" bandRow="1">
                <a:tableStyleId>{AE4DE48A-8929-4FDF-A682-E6DAB8EF531C}</a:tableStyleId>
              </a:tblPr>
              <a:tblGrid>
                <a:gridCol w="1727200"/>
                <a:gridCol w="7300686"/>
              </a:tblGrid>
              <a:tr h="812908">
                <a:tc>
                  <a:txBody>
                    <a:bodyPr/>
                    <a:lstStyle/>
                    <a:p>
                      <a:pPr algn="ctr"/>
                      <a:r>
                        <a:rPr lang="en-US" sz="2400" dirty="0" smtClean="0"/>
                        <a:t>Pairs/ Triads</a:t>
                      </a:r>
                      <a:endParaRPr lang="en-US"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4400" dirty="0" smtClean="0"/>
                        <a:t>Questions</a:t>
                      </a:r>
                      <a:endParaRPr lang="en-US" sz="4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r>
                        <a:rPr lang="en-US" sz="2400" b="1" dirty="0" smtClean="0"/>
                        <a:t>First Pair or Triad</a:t>
                      </a:r>
                      <a:endParaRPr lang="en-US"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342900" indent="-342900">
                        <a:buFont typeface="Arial" charset="0"/>
                        <a:buChar char="•"/>
                      </a:pPr>
                      <a:r>
                        <a:rPr lang="en-US" sz="1900" b="1" dirty="0" smtClean="0">
                          <a:solidFill>
                            <a:srgbClr val="FF0000"/>
                          </a:solidFill>
                        </a:rPr>
                        <a:t>What</a:t>
                      </a:r>
                      <a:r>
                        <a:rPr lang="en-US" sz="1900" b="1" baseline="0" dirty="0" smtClean="0">
                          <a:solidFill>
                            <a:srgbClr val="FF0000"/>
                          </a:solidFill>
                        </a:rPr>
                        <a:t> are students doing that excites and inspires you?</a:t>
                      </a:r>
                    </a:p>
                    <a:p>
                      <a:pPr marL="0" indent="0">
                        <a:buFont typeface="Arial" charset="0"/>
                        <a:buNone/>
                      </a:pPr>
                      <a:endParaRPr lang="en-US" sz="800" b="1" baseline="0" dirty="0" smtClean="0">
                        <a:solidFill>
                          <a:srgbClr val="FF0000"/>
                        </a:solidFill>
                      </a:endParaRPr>
                    </a:p>
                    <a:p>
                      <a:pPr marL="342900" indent="-342900">
                        <a:buFont typeface="Arial" charset="0"/>
                        <a:buChar char="•"/>
                      </a:pPr>
                      <a:r>
                        <a:rPr lang="en-US" sz="1900" b="1" baseline="0" dirty="0" smtClean="0">
                          <a:solidFill>
                            <a:srgbClr val="FF0000"/>
                          </a:solidFill>
                        </a:rPr>
                        <a:t>What are teachers doing that excites and inspires you?</a:t>
                      </a:r>
                    </a:p>
                    <a:p>
                      <a:pPr marL="0" indent="0">
                        <a:buFont typeface="Arial" charset="0"/>
                        <a:buNone/>
                      </a:pPr>
                      <a:endParaRPr lang="en-US" sz="800" b="1" baseline="0" dirty="0" smtClean="0">
                        <a:solidFill>
                          <a:srgbClr val="FF0000"/>
                        </a:solidFill>
                      </a:endParaRPr>
                    </a:p>
                    <a:p>
                      <a:pPr marL="342900" indent="-342900">
                        <a:buFont typeface="Arial" charset="0"/>
                        <a:buChar char="•"/>
                      </a:pPr>
                      <a:r>
                        <a:rPr lang="en-US" sz="1900" b="1" baseline="0" dirty="0" smtClean="0">
                          <a:solidFill>
                            <a:srgbClr val="FF0000"/>
                          </a:solidFill>
                        </a:rPr>
                        <a:t>How might you define responsibility and accountability?</a:t>
                      </a:r>
                      <a:endParaRPr lang="en-US" sz="1900" b="1" baseline="0" dirty="0">
                        <a:solidFill>
                          <a:srgbClr val="FF0000"/>
                        </a:solidFill>
                      </a:endParaRPr>
                    </a:p>
                    <a:p>
                      <a:pPr marL="0" indent="0">
                        <a:buFont typeface="Arial" charset="0"/>
                        <a:buNone/>
                      </a:pPr>
                      <a:endParaRPr lang="en-US" sz="1900" b="1" baseline="0" dirty="0" smtClean="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r>
                        <a:rPr lang="en-US" sz="2400" b="1" dirty="0" smtClean="0"/>
                        <a:t>Second Pair or Triad</a:t>
                      </a:r>
                      <a:endParaRPr lang="en-US"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28600" marR="0" lvl="0" indent="-228600" algn="l" rtl="0">
                        <a:lnSpc>
                          <a:spcPct val="90000"/>
                        </a:lnSpc>
                        <a:spcBef>
                          <a:spcPts val="1000"/>
                        </a:spcBef>
                        <a:spcAft>
                          <a:spcPts val="0"/>
                        </a:spcAft>
                        <a:buClr>
                          <a:srgbClr val="0070C0"/>
                        </a:buClr>
                        <a:buSzPct val="100000"/>
                        <a:buFont typeface="Arial"/>
                        <a:buChar char="•"/>
                      </a:pPr>
                      <a:r>
                        <a:rPr lang="en-US" sz="1900" b="1" i="0" u="none" strike="noStrike" cap="none" dirty="0" smtClean="0">
                          <a:solidFill>
                            <a:srgbClr val="0070C0"/>
                          </a:solidFill>
                          <a:latin typeface="Calibri"/>
                          <a:ea typeface="Calibri"/>
                          <a:cs typeface="Calibri"/>
                          <a:sym typeface="Calibri"/>
                        </a:rPr>
                        <a:t>What does the structure look like that intrigues you:  Schedule, time, day, year?</a:t>
                      </a:r>
                    </a:p>
                    <a:p>
                      <a:pPr marL="228600" marR="0" lvl="0" indent="-228600" algn="l" rtl="0">
                        <a:lnSpc>
                          <a:spcPct val="90000"/>
                        </a:lnSpc>
                        <a:spcBef>
                          <a:spcPts val="1000"/>
                        </a:spcBef>
                        <a:spcAft>
                          <a:spcPts val="0"/>
                        </a:spcAft>
                        <a:buClr>
                          <a:srgbClr val="0070C0"/>
                        </a:buClr>
                        <a:buSzPct val="100000"/>
                        <a:buFont typeface="Arial"/>
                        <a:buChar char="•"/>
                      </a:pPr>
                      <a:r>
                        <a:rPr lang="en-US" sz="1900" b="1" i="0" u="none" strike="noStrike" cap="none" dirty="0" smtClean="0">
                          <a:solidFill>
                            <a:srgbClr val="0070C0"/>
                          </a:solidFill>
                          <a:latin typeface="Calibri"/>
                          <a:ea typeface="Calibri"/>
                          <a:cs typeface="Calibri"/>
                          <a:sym typeface="Calibri"/>
                        </a:rPr>
                        <a:t>How might you define: Use of space and learning opportunities anywhere, anytime, anyplace?</a:t>
                      </a:r>
                    </a:p>
                    <a:p>
                      <a:pPr marL="228600" marR="0" lvl="0" indent="-228600" algn="l" rtl="0">
                        <a:lnSpc>
                          <a:spcPct val="90000"/>
                        </a:lnSpc>
                        <a:spcBef>
                          <a:spcPts val="1000"/>
                        </a:spcBef>
                        <a:spcAft>
                          <a:spcPts val="0"/>
                        </a:spcAft>
                        <a:buClr>
                          <a:srgbClr val="0070C0"/>
                        </a:buClr>
                        <a:buSzPct val="100000"/>
                        <a:buFont typeface="Arial"/>
                        <a:buChar char="•"/>
                      </a:pPr>
                      <a:r>
                        <a:rPr lang="en-US" sz="1900" b="1" i="0" u="none" strike="noStrike" cap="none" dirty="0" smtClean="0">
                          <a:solidFill>
                            <a:srgbClr val="0070C0"/>
                          </a:solidFill>
                          <a:latin typeface="Calibri"/>
                          <a:ea typeface="Calibri"/>
                          <a:cs typeface="Calibri"/>
                          <a:sym typeface="Calibri"/>
                        </a:rPr>
                        <a:t>How might you define:</a:t>
                      </a:r>
                      <a:r>
                        <a:rPr lang="en-US" sz="1900" b="1" i="0" u="none" strike="noStrike" cap="none" baseline="0" dirty="0" smtClean="0">
                          <a:solidFill>
                            <a:srgbClr val="0070C0"/>
                          </a:solidFill>
                          <a:latin typeface="Calibri"/>
                          <a:ea typeface="Calibri"/>
                          <a:cs typeface="Calibri"/>
                          <a:sym typeface="Calibri"/>
                        </a:rPr>
                        <a:t>  Use of technological tools?</a:t>
                      </a:r>
                      <a:endParaRPr lang="en-US" sz="1900" b="1" i="0" u="none" strike="noStrike" cap="none" dirty="0" smtClean="0">
                        <a:solidFill>
                          <a:srgbClr val="0070C0"/>
                        </a:solidFill>
                        <a:latin typeface="Calibri"/>
                        <a:ea typeface="Calibri"/>
                        <a:cs typeface="Calibri"/>
                        <a:sym typeface="Calibri"/>
                      </a:endParaRPr>
                    </a:p>
                    <a:p>
                      <a:endParaRPr lang="en-US" sz="19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r>
                        <a:rPr lang="en-US" sz="2400" b="1" dirty="0" smtClean="0"/>
                        <a:t>Third Pair or Triad</a:t>
                      </a:r>
                      <a:endParaRPr lang="en-US"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228600" marR="0" lvl="0" indent="-228600" algn="l" rtl="0">
                        <a:lnSpc>
                          <a:spcPct val="90000"/>
                        </a:lnSpc>
                        <a:spcBef>
                          <a:spcPts val="1000"/>
                        </a:spcBef>
                        <a:spcAft>
                          <a:spcPts val="0"/>
                        </a:spcAft>
                        <a:buClr>
                          <a:srgbClr val="548135"/>
                        </a:buClr>
                        <a:buSzPct val="100000"/>
                        <a:buFont typeface="Arial"/>
                        <a:buChar char="•"/>
                      </a:pPr>
                      <a:r>
                        <a:rPr lang="en-US" sz="1900" b="1" i="0" u="none" strike="noStrike" cap="none" dirty="0" smtClean="0">
                          <a:solidFill>
                            <a:srgbClr val="548135"/>
                          </a:solidFill>
                          <a:latin typeface="Calibri"/>
                          <a:ea typeface="Calibri"/>
                          <a:cs typeface="Calibri"/>
                          <a:sym typeface="Calibri"/>
                        </a:rPr>
                        <a:t>How might</a:t>
                      </a:r>
                      <a:r>
                        <a:rPr lang="en-US" sz="1900" b="1" i="0" u="none" strike="noStrike" cap="none" baseline="0" dirty="0" smtClean="0">
                          <a:solidFill>
                            <a:srgbClr val="548135"/>
                          </a:solidFill>
                          <a:latin typeface="Calibri"/>
                          <a:ea typeface="Calibri"/>
                          <a:cs typeface="Calibri"/>
                          <a:sym typeface="Calibri"/>
                        </a:rPr>
                        <a:t> you define:  Rigor and relevant curriculum?</a:t>
                      </a:r>
                    </a:p>
                    <a:p>
                      <a:pPr marL="228600" marR="0" lvl="0" indent="-228600" algn="l" rtl="0">
                        <a:lnSpc>
                          <a:spcPct val="90000"/>
                        </a:lnSpc>
                        <a:spcBef>
                          <a:spcPts val="1000"/>
                        </a:spcBef>
                        <a:spcAft>
                          <a:spcPts val="0"/>
                        </a:spcAft>
                        <a:buClr>
                          <a:srgbClr val="548135"/>
                        </a:buClr>
                        <a:buSzPct val="100000"/>
                        <a:buFont typeface="Arial"/>
                        <a:buChar char="•"/>
                      </a:pPr>
                      <a:r>
                        <a:rPr lang="en-US" sz="1900" b="1" i="0" u="none" strike="noStrike" cap="none" baseline="0" dirty="0" smtClean="0">
                          <a:solidFill>
                            <a:srgbClr val="548135"/>
                          </a:solidFill>
                          <a:latin typeface="Calibri"/>
                          <a:ea typeface="Calibri"/>
                          <a:cs typeface="Calibri"/>
                          <a:sym typeface="Calibri"/>
                        </a:rPr>
                        <a:t>How might you define:  Assessment and student success/</a:t>
                      </a:r>
                    </a:p>
                    <a:p>
                      <a:pPr marL="228600" marR="0" lvl="0" indent="-228600" algn="l" rtl="0">
                        <a:lnSpc>
                          <a:spcPct val="90000"/>
                        </a:lnSpc>
                        <a:spcBef>
                          <a:spcPts val="1000"/>
                        </a:spcBef>
                        <a:spcAft>
                          <a:spcPts val="0"/>
                        </a:spcAft>
                        <a:buClr>
                          <a:srgbClr val="548135"/>
                        </a:buClr>
                        <a:buSzPct val="100000"/>
                        <a:buFont typeface="Arial"/>
                        <a:buChar char="•"/>
                      </a:pPr>
                      <a:r>
                        <a:rPr lang="en-US" sz="1900" b="1" i="0" u="none" strike="noStrike" cap="none" baseline="0" dirty="0" smtClean="0">
                          <a:solidFill>
                            <a:srgbClr val="548135"/>
                          </a:solidFill>
                          <a:latin typeface="Calibri"/>
                          <a:ea typeface="Calibri"/>
                          <a:cs typeface="Calibri"/>
                          <a:sym typeface="Calibri"/>
                        </a:rPr>
                        <a:t>What words describe the mission and vision of the site you investigated?  Do they have core values?  What are they?</a:t>
                      </a:r>
                      <a:endParaRPr lang="en-US" sz="1900" b="1" i="0" u="none" strike="noStrike" cap="none" dirty="0" smtClean="0">
                        <a:solidFill>
                          <a:srgbClr val="548135"/>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dirty="0" smtClean="0">
                        <a:solidFill>
                          <a:schemeClr val="dk1"/>
                        </a:solidFill>
                        <a:latin typeface="Calibri"/>
                        <a:ea typeface="Calibri"/>
                        <a:cs typeface="Calibri"/>
                        <a:sym typeface="Calibri"/>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p:nvPr/>
        </p:nvSpPr>
        <p:spPr>
          <a:xfrm>
            <a:off x="0" y="0"/>
            <a:ext cx="12192000" cy="6858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348" name="Shape 348"/>
          <p:cNvSpPr/>
          <p:nvPr/>
        </p:nvSpPr>
        <p:spPr>
          <a:xfrm>
            <a:off x="0" y="0"/>
            <a:ext cx="7552944" cy="6858000"/>
          </a:xfrm>
          <a:prstGeom prst="rect">
            <a:avLst/>
          </a:prstGeom>
          <a:solidFill>
            <a:schemeClr val="l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49" name="Shape 349"/>
          <p:cNvSpPr/>
          <p:nvPr/>
        </p:nvSpPr>
        <p:spPr>
          <a:xfrm>
            <a:off x="474208" y="484632"/>
            <a:ext cx="6594522" cy="5739187"/>
          </a:xfrm>
          <a:prstGeom prst="roundRect">
            <a:avLst>
              <a:gd name="adj" fmla="val 0"/>
            </a:avLst>
          </a:prstGeom>
          <a:solidFill>
            <a:schemeClr val="lt1"/>
          </a:solidFill>
          <a:ln w="9525" cap="flat" cmpd="sng">
            <a:solidFill>
              <a:schemeClr val="lt2"/>
            </a:solidFill>
            <a:prstDash val="solid"/>
            <a:miter lim="800000"/>
            <a:headEnd type="none" w="med" len="med"/>
            <a:tailEnd type="none" w="med" len="med"/>
          </a:ln>
          <a:effectLst>
            <a:outerShdw blurRad="50800" dist="38100" dir="5400000" algn="t"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0" name="Shape 350" descr="th.jpg"/>
          <p:cNvPicPr preferRelativeResize="0">
            <a:picLocks noGrp="1"/>
          </p:cNvPicPr>
          <p:nvPr>
            <p:ph type="body" idx="1"/>
          </p:nvPr>
        </p:nvPicPr>
        <p:blipFill rotWithShape="1">
          <a:blip r:embed="rId3">
            <a:alphaModFix/>
          </a:blip>
          <a:srcRect t="5732" b="8896"/>
          <a:stretch/>
        </p:blipFill>
        <p:spPr>
          <a:xfrm>
            <a:off x="951882" y="965595"/>
            <a:ext cx="5632217" cy="4808332"/>
          </a:xfrm>
          <a:prstGeom prst="rect">
            <a:avLst/>
          </a:prstGeom>
          <a:noFill/>
          <a:ln>
            <a:noFill/>
          </a:ln>
        </p:spPr>
      </p:pic>
      <p:sp>
        <p:nvSpPr>
          <p:cNvPr id="351" name="Shape 351"/>
          <p:cNvSpPr txBox="1">
            <a:spLocks noGrp="1"/>
          </p:cNvSpPr>
          <p:nvPr>
            <p:ph type="title"/>
          </p:nvPr>
        </p:nvSpPr>
        <p:spPr>
          <a:xfrm>
            <a:off x="7788728" y="885016"/>
            <a:ext cx="4147457" cy="5255364"/>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2430" b="1" i="0" u="none" strike="noStrike" cap="none">
                <a:solidFill>
                  <a:schemeClr val="dk1"/>
                </a:solidFill>
                <a:latin typeface="Calibri"/>
                <a:ea typeface="Calibri"/>
                <a:cs typeface="Calibri"/>
                <a:sym typeface="Calibri"/>
              </a:rPr>
              <a:t>Tell the story of your investigation through </a:t>
            </a:r>
            <a:r>
              <a:rPr lang="en-US" sz="2430" b="1" i="0" u="none" strike="noStrike" cap="none">
                <a:solidFill>
                  <a:srgbClr val="FF0000"/>
                </a:solidFill>
                <a:latin typeface="Calibri"/>
                <a:ea typeface="Calibri"/>
                <a:cs typeface="Calibri"/>
                <a:sym typeface="Calibri"/>
              </a:rPr>
              <a:t>pictures and words.</a:t>
            </a:r>
            <a:r>
              <a:rPr lang="en-US" sz="2430" b="1" i="0" u="none" strike="noStrike" cap="none">
                <a:solidFill>
                  <a:schemeClr val="dk1"/>
                </a:solidFill>
                <a:latin typeface="Calibri"/>
                <a:ea typeface="Calibri"/>
                <a:cs typeface="Calibri"/>
                <a:sym typeface="Calibri"/>
              </a:rPr>
              <a:t/>
            </a:r>
            <a:br>
              <a:rPr lang="en-US" sz="2430" b="1" i="0" u="none" strike="noStrike" cap="none">
                <a:solidFill>
                  <a:schemeClr val="dk1"/>
                </a:solidFill>
                <a:latin typeface="Calibri"/>
                <a:ea typeface="Calibri"/>
                <a:cs typeface="Calibri"/>
                <a:sym typeface="Calibri"/>
              </a:rPr>
            </a:br>
            <a:r>
              <a:rPr lang="en-US" sz="2430" b="1" i="0" u="none" strike="noStrike" cap="none">
                <a:solidFill>
                  <a:schemeClr val="dk1"/>
                </a:solidFill>
                <a:latin typeface="Calibri"/>
                <a:ea typeface="Calibri"/>
                <a:cs typeface="Calibri"/>
                <a:sym typeface="Calibri"/>
              </a:rPr>
              <a:t> </a:t>
            </a:r>
            <a:br>
              <a:rPr lang="en-US" sz="2430" b="1" i="0" u="none" strike="noStrike" cap="none">
                <a:solidFill>
                  <a:schemeClr val="dk1"/>
                </a:solidFill>
                <a:latin typeface="Calibri"/>
                <a:ea typeface="Calibri"/>
                <a:cs typeface="Calibri"/>
                <a:sym typeface="Calibri"/>
              </a:rPr>
            </a:br>
            <a:r>
              <a:rPr lang="en-US" sz="2430" b="1" i="0" u="sng" strike="noStrike" cap="none">
                <a:solidFill>
                  <a:schemeClr val="accent1"/>
                </a:solidFill>
                <a:latin typeface="Calibri"/>
                <a:ea typeface="Calibri"/>
                <a:cs typeface="Calibri"/>
                <a:sym typeface="Calibri"/>
              </a:rPr>
              <a:t>Answer the question:</a:t>
            </a:r>
            <a:r>
              <a:rPr lang="en-US" sz="2430" b="1" i="0" u="none" strike="noStrike" cap="none">
                <a:solidFill>
                  <a:schemeClr val="dk1"/>
                </a:solidFill>
                <a:latin typeface="Calibri"/>
                <a:ea typeface="Calibri"/>
                <a:cs typeface="Calibri"/>
                <a:sym typeface="Calibri"/>
              </a:rPr>
              <a:t/>
            </a:r>
            <a:br>
              <a:rPr lang="en-US" sz="2430" b="1" i="0" u="none" strike="noStrike" cap="none">
                <a:solidFill>
                  <a:schemeClr val="dk1"/>
                </a:solidFill>
                <a:latin typeface="Calibri"/>
                <a:ea typeface="Calibri"/>
                <a:cs typeface="Calibri"/>
                <a:sym typeface="Calibri"/>
              </a:rPr>
            </a:br>
            <a:r>
              <a:rPr lang="en-US" sz="2430" b="1" i="0" u="none" strike="noStrike" cap="none">
                <a:solidFill>
                  <a:schemeClr val="dk1"/>
                </a:solidFill>
                <a:latin typeface="Calibri"/>
                <a:ea typeface="Calibri"/>
                <a:cs typeface="Calibri"/>
                <a:sym typeface="Calibri"/>
              </a:rPr>
              <a:t> </a:t>
            </a:r>
            <a:br>
              <a:rPr lang="en-US" sz="2430" b="1" i="0" u="none" strike="noStrike" cap="none">
                <a:solidFill>
                  <a:schemeClr val="dk1"/>
                </a:solidFill>
                <a:latin typeface="Calibri"/>
                <a:ea typeface="Calibri"/>
                <a:cs typeface="Calibri"/>
                <a:sym typeface="Calibri"/>
              </a:rPr>
            </a:br>
            <a:r>
              <a:rPr lang="en-US" sz="2430" b="1" i="0" u="none" strike="noStrike" cap="none">
                <a:solidFill>
                  <a:schemeClr val="dk1"/>
                </a:solidFill>
                <a:latin typeface="Calibri"/>
                <a:ea typeface="Calibri"/>
                <a:cs typeface="Calibri"/>
                <a:sym typeface="Calibri"/>
              </a:rPr>
              <a:t>What were the </a:t>
            </a:r>
            <a:r>
              <a:rPr lang="en-US" sz="2430" b="1" i="0" u="sng" strike="noStrike" cap="none">
                <a:solidFill>
                  <a:schemeClr val="dk1"/>
                </a:solidFill>
                <a:latin typeface="Calibri"/>
                <a:ea typeface="Calibri"/>
                <a:cs typeface="Calibri"/>
                <a:sym typeface="Calibri"/>
              </a:rPr>
              <a:t>most compelling</a:t>
            </a:r>
            <a:r>
              <a:rPr lang="en-US" sz="2430" b="1" i="0" u="none" strike="noStrike" cap="none">
                <a:solidFill>
                  <a:schemeClr val="dk1"/>
                </a:solidFill>
                <a:latin typeface="Calibri"/>
                <a:ea typeface="Calibri"/>
                <a:cs typeface="Calibri"/>
                <a:sym typeface="Calibri"/>
              </a:rPr>
              <a:t> ideas you learned about this investigation that you </a:t>
            </a:r>
            <a:r>
              <a:rPr lang="en-US" sz="2430" b="0" i="1" u="none" strike="noStrike" cap="none">
                <a:solidFill>
                  <a:srgbClr val="548135"/>
                </a:solidFill>
                <a:latin typeface="Calibri"/>
                <a:ea typeface="Calibri"/>
                <a:cs typeface="Calibri"/>
                <a:sym typeface="Calibri"/>
              </a:rPr>
              <a:t>hope the district will learn more about through its strategic planning efforts</a:t>
            </a:r>
            <a:r>
              <a:rPr lang="en-US" sz="2430" b="0" i="0" u="none" strike="noStrike" cap="none">
                <a:solidFill>
                  <a:srgbClr val="548135"/>
                </a:solidFill>
                <a:latin typeface="Calibri"/>
                <a:ea typeface="Calibri"/>
                <a:cs typeface="Calibri"/>
                <a:sym typeface="Calibri"/>
              </a:rPr>
              <a:t>?</a:t>
            </a:r>
            <a:br>
              <a:rPr lang="en-US" sz="2430" b="0" i="0" u="none" strike="noStrike" cap="none">
                <a:solidFill>
                  <a:srgbClr val="548135"/>
                </a:solidFill>
                <a:latin typeface="Calibri"/>
                <a:ea typeface="Calibri"/>
                <a:cs typeface="Calibri"/>
                <a:sym typeface="Calibri"/>
              </a:rPr>
            </a:br>
            <a:r>
              <a:rPr lang="en-US" sz="2430" b="1" i="0" u="none" strike="noStrike" cap="none">
                <a:solidFill>
                  <a:schemeClr val="dk1"/>
                </a:solidFill>
                <a:latin typeface="Calibri"/>
                <a:ea typeface="Calibri"/>
                <a:cs typeface="Calibri"/>
                <a:sym typeface="Calibri"/>
              </a:rPr>
              <a:t/>
            </a:r>
            <a:br>
              <a:rPr lang="en-US" sz="2430" b="1" i="0" u="none" strike="noStrike" cap="none">
                <a:solidFill>
                  <a:schemeClr val="dk1"/>
                </a:solidFill>
                <a:latin typeface="Calibri"/>
                <a:ea typeface="Calibri"/>
                <a:cs typeface="Calibri"/>
                <a:sym typeface="Calibri"/>
              </a:rPr>
            </a:br>
            <a:r>
              <a:rPr lang="en-US" sz="2430" b="1" i="0" u="none" strike="noStrike" cap="none">
                <a:solidFill>
                  <a:schemeClr val="dk1"/>
                </a:solidFill>
                <a:latin typeface="Calibri"/>
                <a:ea typeface="Calibri"/>
                <a:cs typeface="Calibri"/>
                <a:sym typeface="Calibri"/>
              </a:rPr>
              <a:t>Be creative, use cut out materials, shapes, markers, tape, sticky glue, etc. to create your poster. Spend 15 minutes creating your poster.</a:t>
            </a:r>
            <a:r>
              <a:rPr lang="en-US" sz="1979" b="0" i="0" u="none" strike="noStrike" cap="none">
                <a:solidFill>
                  <a:schemeClr val="dk1"/>
                </a:solidFill>
                <a:latin typeface="Calibri"/>
                <a:ea typeface="Calibri"/>
                <a:cs typeface="Calibri"/>
                <a:sym typeface="Calibri"/>
              </a:rPr>
              <a:t/>
            </a:r>
            <a:br>
              <a:rPr lang="en-US" sz="1979" b="0" i="0" u="none" strike="noStrike" cap="none">
                <a:solidFill>
                  <a:schemeClr val="dk1"/>
                </a:solidFill>
                <a:latin typeface="Calibri"/>
                <a:ea typeface="Calibri"/>
                <a:cs typeface="Calibri"/>
                <a:sym typeface="Calibri"/>
              </a:rPr>
            </a:br>
            <a:r>
              <a:rPr lang="en-US" sz="1979" b="0" i="0" u="none" strike="noStrike" cap="none">
                <a:solidFill>
                  <a:schemeClr val="dk1"/>
                </a:solidFill>
                <a:latin typeface="Calibri"/>
                <a:ea typeface="Calibri"/>
                <a:cs typeface="Calibri"/>
                <a:sym typeface="Calibri"/>
              </a:rPr>
              <a:t/>
            </a:r>
            <a:br>
              <a:rPr lang="en-US" sz="1979" b="0" i="0" u="none" strike="noStrike" cap="none">
                <a:solidFill>
                  <a:schemeClr val="dk1"/>
                </a:solidFill>
                <a:latin typeface="Calibri"/>
                <a:ea typeface="Calibri"/>
                <a:cs typeface="Calibri"/>
                <a:sym typeface="Calibri"/>
              </a:rPr>
            </a:br>
            <a:endParaRPr lang="en-US" sz="1979"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aphicFrame>
        <p:nvGraphicFramePr>
          <p:cNvPr id="356" name="Shape 356"/>
          <p:cNvGraphicFramePr/>
          <p:nvPr/>
        </p:nvGraphicFramePr>
        <p:xfrm>
          <a:off x="375558" y="148157"/>
          <a:ext cx="8490850" cy="6529170"/>
        </p:xfrm>
        <a:graphic>
          <a:graphicData uri="http://schemas.openxmlformats.org/drawingml/2006/table">
            <a:tbl>
              <a:tblPr firstRow="1" bandRow="1">
                <a:noFill/>
                <a:tableStyleId>{10A76FA5-D70D-4E9E-949A-CCD7D6E46A42}</a:tableStyleId>
              </a:tblPr>
              <a:tblGrid>
                <a:gridCol w="2346350"/>
                <a:gridCol w="6144500"/>
              </a:tblGrid>
              <a:tr h="617050">
                <a:tc>
                  <a:txBody>
                    <a:bodyPr/>
                    <a:lstStyle/>
                    <a:p>
                      <a:pPr marL="0" marR="0" lvl="0" indent="0" algn="ctr" rtl="0">
                        <a:spcBef>
                          <a:spcPts val="0"/>
                        </a:spcBef>
                        <a:buSzPct val="25000"/>
                        <a:buNone/>
                      </a:pPr>
                      <a:r>
                        <a:rPr lang="en-US" sz="3200">
                          <a:solidFill>
                            <a:srgbClr val="000000"/>
                          </a:solidFill>
                        </a:rPr>
                        <a:t>Time</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a:solidFill>
                            <a:srgbClr val="000000"/>
                          </a:solidFill>
                        </a:rPr>
                        <a:t>Task</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395125">
                <a:tc>
                  <a:txBody>
                    <a:bodyPr/>
                    <a:lstStyle/>
                    <a:p>
                      <a:pPr marL="0" marR="0" lvl="0" indent="0" algn="ctr" rtl="0">
                        <a:spcBef>
                          <a:spcPts val="0"/>
                        </a:spcBef>
                        <a:buSzPct val="25000"/>
                        <a:buNone/>
                      </a:pPr>
                      <a:r>
                        <a:rPr lang="en-US" sz="2400" b="1">
                          <a:solidFill>
                            <a:srgbClr val="C00000"/>
                          </a:solidFill>
                        </a:rPr>
                        <a:t>5</a:t>
                      </a:r>
                      <a:r>
                        <a:rPr lang="en-US" sz="2400">
                          <a:solidFill>
                            <a:srgbClr val="000000"/>
                          </a:solidFill>
                        </a:rPr>
                        <a:t> minutes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342900" marR="0" lvl="0" indent="-342900" algn="l" rtl="0">
                        <a:spcBef>
                          <a:spcPts val="0"/>
                        </a:spcBef>
                        <a:buClr>
                          <a:srgbClr val="000000"/>
                        </a:buClr>
                        <a:buSzPct val="100000"/>
                        <a:buFont typeface="Arial"/>
                        <a:buChar char="•"/>
                      </a:pPr>
                      <a:r>
                        <a:rPr lang="en-US" sz="2400">
                          <a:solidFill>
                            <a:srgbClr val="000000"/>
                          </a:solidFill>
                        </a:rPr>
                        <a:t>Share your Site Investigation homework notes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974300">
                <a:tc>
                  <a:txBody>
                    <a:bodyPr/>
                    <a:lstStyle/>
                    <a:p>
                      <a:pPr marL="0" marR="0" lvl="0" indent="0" algn="ctr" rtl="0">
                        <a:spcBef>
                          <a:spcPts val="0"/>
                        </a:spcBef>
                        <a:buSzPct val="25000"/>
                        <a:buNone/>
                      </a:pPr>
                      <a:r>
                        <a:rPr lang="en-US" sz="2400" b="1">
                          <a:solidFill>
                            <a:srgbClr val="C00000"/>
                          </a:solidFill>
                        </a:rPr>
                        <a:t>30</a:t>
                      </a:r>
                      <a:r>
                        <a:rPr lang="en-US" sz="2400">
                          <a:solidFill>
                            <a:srgbClr val="000000"/>
                          </a:solidFill>
                        </a:rPr>
                        <a:t> minutes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400">
                          <a:solidFill>
                            <a:srgbClr val="000000"/>
                          </a:solidFill>
                        </a:rPr>
                        <a:t>Complete investigation in pairs or triads answering the investigation questions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682000">
                <a:tc>
                  <a:txBody>
                    <a:bodyPr/>
                    <a:lstStyle/>
                    <a:p>
                      <a:pPr marL="0" marR="0" lvl="0" indent="0" algn="ctr" rtl="0">
                        <a:spcBef>
                          <a:spcPts val="0"/>
                        </a:spcBef>
                        <a:buSzPct val="25000"/>
                        <a:buNone/>
                      </a:pPr>
                      <a:r>
                        <a:rPr lang="en-US" sz="2400" b="1">
                          <a:solidFill>
                            <a:srgbClr val="C00000"/>
                          </a:solidFill>
                        </a:rPr>
                        <a:t>15</a:t>
                      </a:r>
                      <a:r>
                        <a:rPr lang="en-US" sz="2400">
                          <a:solidFill>
                            <a:srgbClr val="000000"/>
                          </a:solidFill>
                        </a:rPr>
                        <a:t> minutes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400">
                          <a:solidFill>
                            <a:srgbClr val="000000"/>
                          </a:solidFill>
                        </a:rPr>
                        <a:t>Develop your key ideas to share</a:t>
                      </a:r>
                    </a:p>
                    <a:p>
                      <a:pPr marL="342900" marR="0" lvl="0" indent="-342900" algn="l" rtl="0">
                        <a:spcBef>
                          <a:spcPts val="0"/>
                        </a:spcBef>
                        <a:buClr>
                          <a:schemeClr val="dk1"/>
                        </a:buClr>
                        <a:buSzPct val="100000"/>
                        <a:buFont typeface="Arial"/>
                        <a:buNone/>
                      </a:pPr>
                      <a:endParaRPr sz="2400">
                        <a:solidFill>
                          <a:srgbClr val="000000"/>
                        </a:solidFill>
                      </a:endParaRP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682000">
                <a:tc>
                  <a:txBody>
                    <a:bodyPr/>
                    <a:lstStyle/>
                    <a:p>
                      <a:pPr marL="0" marR="0" lvl="0" indent="0" algn="ctr" rtl="0">
                        <a:spcBef>
                          <a:spcPts val="0"/>
                        </a:spcBef>
                        <a:buSzPct val="25000"/>
                        <a:buNone/>
                      </a:pPr>
                      <a:r>
                        <a:rPr lang="en-US" sz="2400" b="1">
                          <a:solidFill>
                            <a:srgbClr val="C00000"/>
                          </a:solidFill>
                        </a:rPr>
                        <a:t>10</a:t>
                      </a:r>
                      <a:r>
                        <a:rPr lang="en-US" sz="2400">
                          <a:solidFill>
                            <a:srgbClr val="000000"/>
                          </a:solidFill>
                        </a:rPr>
                        <a:t> minutes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400">
                          <a:solidFill>
                            <a:srgbClr val="000000"/>
                          </a:solidFill>
                        </a:rPr>
                        <a:t>Prepare your poster</a:t>
                      </a:r>
                    </a:p>
                    <a:p>
                      <a:pPr marL="342900" marR="0" lvl="0" indent="-342900" algn="l" rtl="0">
                        <a:spcBef>
                          <a:spcPts val="0"/>
                        </a:spcBef>
                        <a:buClr>
                          <a:schemeClr val="dk1"/>
                        </a:buClr>
                        <a:buSzPct val="100000"/>
                        <a:buFont typeface="Arial"/>
                        <a:buNone/>
                      </a:pPr>
                      <a:endParaRPr sz="2400">
                        <a:solidFill>
                          <a:srgbClr val="000000"/>
                        </a:solidFill>
                      </a:endParaRP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395125">
                <a:tc>
                  <a:txBody>
                    <a:bodyPr/>
                    <a:lstStyle/>
                    <a:p>
                      <a:pPr marL="0" marR="0" lvl="0" indent="0" algn="ctr" rtl="0">
                        <a:spcBef>
                          <a:spcPts val="0"/>
                        </a:spcBef>
                        <a:buSzPct val="25000"/>
                        <a:buNone/>
                      </a:pPr>
                      <a:r>
                        <a:rPr lang="en-US" sz="2400" b="1">
                          <a:solidFill>
                            <a:srgbClr val="C00000"/>
                          </a:solidFill>
                        </a:rPr>
                        <a:t>10</a:t>
                      </a:r>
                      <a:r>
                        <a:rPr lang="en-US" sz="2400">
                          <a:solidFill>
                            <a:srgbClr val="000000"/>
                          </a:solidFill>
                        </a:rPr>
                        <a:t> minutes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342900" marR="0" lvl="0" indent="-342900" algn="l" rtl="0">
                        <a:spcBef>
                          <a:spcPts val="0"/>
                        </a:spcBef>
                        <a:buClr>
                          <a:srgbClr val="000000"/>
                        </a:buClr>
                        <a:buSzPct val="100000"/>
                        <a:buFont typeface="Arial"/>
                        <a:buChar char="•"/>
                      </a:pPr>
                      <a:r>
                        <a:rPr lang="en-US" sz="2400">
                          <a:solidFill>
                            <a:srgbClr val="000000"/>
                          </a:solidFill>
                        </a:rPr>
                        <a:t>BREAK</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682000">
                <a:tc>
                  <a:txBody>
                    <a:bodyPr/>
                    <a:lstStyle/>
                    <a:p>
                      <a:pPr marL="0" marR="0" lvl="0" indent="0" algn="ctr" rtl="0">
                        <a:spcBef>
                          <a:spcPts val="0"/>
                        </a:spcBef>
                        <a:buSzPct val="25000"/>
                        <a:buNone/>
                      </a:pPr>
                      <a:r>
                        <a:rPr lang="en-US" sz="2400" b="1">
                          <a:solidFill>
                            <a:srgbClr val="C00000"/>
                          </a:solidFill>
                        </a:rPr>
                        <a:t>10</a:t>
                      </a:r>
                      <a:r>
                        <a:rPr lang="en-US" sz="2400">
                          <a:solidFill>
                            <a:srgbClr val="000000"/>
                          </a:solidFill>
                        </a:rPr>
                        <a:t> minutes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400">
                          <a:solidFill>
                            <a:srgbClr val="000000"/>
                          </a:solidFill>
                        </a:rPr>
                        <a:t>Prepare your presentation and presenter</a:t>
                      </a:r>
                    </a:p>
                    <a:p>
                      <a:pPr marL="342900" marR="0" lvl="0" indent="-342900" algn="l" rtl="0">
                        <a:spcBef>
                          <a:spcPts val="0"/>
                        </a:spcBef>
                        <a:buClr>
                          <a:schemeClr val="dk1"/>
                        </a:buClr>
                        <a:buSzPct val="100000"/>
                        <a:buFont typeface="Arial"/>
                        <a:buNone/>
                      </a:pPr>
                      <a:endParaRPr sz="2400">
                        <a:solidFill>
                          <a:srgbClr val="000000"/>
                        </a:solidFill>
                      </a:endParaRP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682000">
                <a:tc>
                  <a:txBody>
                    <a:bodyPr/>
                    <a:lstStyle/>
                    <a:p>
                      <a:pPr marL="0" marR="0" lvl="0" indent="0" algn="ctr" rtl="0">
                        <a:spcBef>
                          <a:spcPts val="0"/>
                        </a:spcBef>
                        <a:buSzPct val="25000"/>
                        <a:buNone/>
                      </a:pPr>
                      <a:r>
                        <a:rPr lang="en-US" sz="2400" b="1">
                          <a:solidFill>
                            <a:srgbClr val="C00000"/>
                          </a:solidFill>
                        </a:rPr>
                        <a:t>50 </a:t>
                      </a:r>
                      <a:r>
                        <a:rPr lang="en-US" sz="2400" b="0">
                          <a:solidFill>
                            <a:schemeClr val="dk1"/>
                          </a:solidFill>
                        </a:rPr>
                        <a:t>minutes</a:t>
                      </a:r>
                      <a:r>
                        <a:rPr lang="en-US" sz="2400" b="0">
                          <a:solidFill>
                            <a:srgbClr val="C00000"/>
                          </a:solidFill>
                        </a:rPr>
                        <a:t>  </a:t>
                      </a:r>
                      <a:r>
                        <a:rPr lang="en-US" sz="2400" b="1">
                          <a:solidFill>
                            <a:srgbClr val="C00000"/>
                          </a:solidFill>
                        </a:rPr>
                        <a:t> </a:t>
                      </a:r>
                    </a:p>
                    <a:p>
                      <a:pPr marL="0" marR="0" lvl="0" indent="0" algn="ctr" rtl="0">
                        <a:spcBef>
                          <a:spcPts val="0"/>
                        </a:spcBef>
                        <a:buSzPct val="25000"/>
                        <a:buNone/>
                      </a:pPr>
                      <a:r>
                        <a:rPr lang="en-US" sz="2400" b="1">
                          <a:solidFill>
                            <a:srgbClr val="C00000"/>
                          </a:solidFill>
                        </a:rPr>
                        <a:t>5 -   10-minute </a:t>
                      </a:r>
                      <a:r>
                        <a:rPr lang="en-US" sz="2400">
                          <a:solidFill>
                            <a:srgbClr val="000000"/>
                          </a:solidFill>
                        </a:rPr>
                        <a:t>presentations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400">
                          <a:solidFill>
                            <a:srgbClr val="000000"/>
                          </a:solidFill>
                        </a:rPr>
                        <a:t>Conduct presentations</a:t>
                      </a:r>
                    </a:p>
                    <a:p>
                      <a:pPr marL="342900" marR="0" lvl="0" indent="-342900" algn="l" rtl="0">
                        <a:spcBef>
                          <a:spcPts val="0"/>
                        </a:spcBef>
                        <a:buClr>
                          <a:schemeClr val="dk1"/>
                        </a:buClr>
                        <a:buSzPct val="100000"/>
                        <a:buFont typeface="Arial"/>
                        <a:buNone/>
                      </a:pPr>
                      <a:endParaRPr sz="2400">
                        <a:solidFill>
                          <a:srgbClr val="000000"/>
                        </a:solidFill>
                      </a:endParaRP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pic>
        <p:nvPicPr>
          <p:cNvPr id="357" name="Shape 357"/>
          <p:cNvPicPr preferRelativeResize="0"/>
          <p:nvPr/>
        </p:nvPicPr>
        <p:blipFill rotWithShape="1">
          <a:blip r:embed="rId3">
            <a:alphaModFix/>
          </a:blip>
          <a:srcRect/>
          <a:stretch/>
        </p:blipFill>
        <p:spPr>
          <a:xfrm>
            <a:off x="8866414" y="703337"/>
            <a:ext cx="3200399" cy="32003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descr="AA021910.png"/>
          <p:cNvPicPr preferRelativeResize="0">
            <a:picLocks noGrp="1"/>
          </p:cNvPicPr>
          <p:nvPr>
            <p:ph type="body" idx="1"/>
          </p:nvPr>
        </p:nvPicPr>
        <p:blipFill rotWithShape="1">
          <a:blip r:embed="rId3">
            <a:alphaModFix/>
          </a:blip>
          <a:srcRect l="-102765" r="-102764"/>
          <a:stretch/>
        </p:blipFill>
        <p:spPr>
          <a:xfrm>
            <a:off x="1981200" y="990600"/>
            <a:ext cx="8229600" cy="4343400"/>
          </a:xfrm>
          <a:prstGeom prst="rect">
            <a:avLst/>
          </a:prstGeom>
          <a:noFill/>
          <a:ln>
            <a:noFill/>
          </a:ln>
        </p:spPr>
      </p:pic>
      <p:sp>
        <p:nvSpPr>
          <p:cNvPr id="364" name="Shape 364"/>
          <p:cNvSpPr/>
          <p:nvPr/>
        </p:nvSpPr>
        <p:spPr>
          <a:xfrm>
            <a:off x="3374506" y="2362200"/>
            <a:ext cx="5388494"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5400" b="1" cap="none">
                <a:solidFill>
                  <a:srgbClr val="D28800"/>
                </a:solidFill>
                <a:latin typeface="Calibri"/>
                <a:ea typeface="Calibri"/>
                <a:cs typeface="Calibri"/>
                <a:sym typeface="Calibri"/>
              </a:rPr>
              <a:t>BREAK</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90832" y="2172300"/>
            <a:ext cx="6601860" cy="4525962"/>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2800" b="1" i="0" u="sng" strike="noStrike" cap="none">
                <a:solidFill>
                  <a:schemeClr val="dk1"/>
                </a:solidFill>
                <a:latin typeface="Calibri"/>
                <a:ea typeface="Calibri"/>
                <a:cs typeface="Calibri"/>
                <a:sym typeface="Calibri"/>
              </a:rPr>
              <a:t>Participate in a Gallery Walk</a:t>
            </a:r>
          </a:p>
          <a:p>
            <a:pPr marL="744538" marR="0" lvl="0" indent="-350838" algn="l" rtl="0">
              <a:lnSpc>
                <a:spcPct val="80000"/>
              </a:lnSpc>
              <a:spcBef>
                <a:spcPts val="1000"/>
              </a:spcBef>
              <a:spcAft>
                <a:spcPts val="0"/>
              </a:spcAft>
              <a:buClr>
                <a:schemeClr val="dk1"/>
              </a:buClr>
              <a:buSzPct val="100000"/>
              <a:buFont typeface="Arial"/>
              <a:buAutoNum type="arabicPeriod"/>
            </a:pPr>
            <a:r>
              <a:rPr lang="en-US" sz="2800" b="0" i="0" u="none" strike="noStrike" cap="none">
                <a:solidFill>
                  <a:schemeClr val="dk1"/>
                </a:solidFill>
                <a:latin typeface="Calibri"/>
                <a:ea typeface="Calibri"/>
                <a:cs typeface="Calibri"/>
                <a:sym typeface="Calibri"/>
              </a:rPr>
              <a:t> Rotate clockwise.</a:t>
            </a:r>
          </a:p>
          <a:p>
            <a:pPr marL="744538" marR="0" lvl="0" indent="-350838" algn="l" rtl="0">
              <a:lnSpc>
                <a:spcPct val="80000"/>
              </a:lnSpc>
              <a:spcBef>
                <a:spcPts val="1000"/>
              </a:spcBef>
              <a:spcAft>
                <a:spcPts val="0"/>
              </a:spcAft>
              <a:buClr>
                <a:schemeClr val="dk1"/>
              </a:buClr>
              <a:buSzPct val="100000"/>
              <a:buFont typeface="Arial"/>
              <a:buAutoNum type="arabicPeriod"/>
            </a:pPr>
            <a:r>
              <a:rPr lang="en-US" sz="2800" b="0" i="0" u="none" strike="noStrike" cap="none">
                <a:solidFill>
                  <a:schemeClr val="dk1"/>
                </a:solidFill>
                <a:latin typeface="Calibri"/>
                <a:ea typeface="Calibri"/>
                <a:cs typeface="Calibri"/>
                <a:sym typeface="Calibri"/>
              </a:rPr>
              <a:t> Hear others’ reports</a:t>
            </a:r>
          </a:p>
          <a:p>
            <a:pPr marL="744538" marR="0" lvl="0" indent="-350838" algn="l" rtl="0">
              <a:lnSpc>
                <a:spcPct val="80000"/>
              </a:lnSpc>
              <a:spcBef>
                <a:spcPts val="1000"/>
              </a:spcBef>
              <a:spcAft>
                <a:spcPts val="0"/>
              </a:spcAft>
              <a:buClr>
                <a:schemeClr val="dk1"/>
              </a:buClr>
              <a:buSzPct val="100000"/>
              <a:buFont typeface="Arial"/>
              <a:buAutoNum type="arabicPeriod"/>
            </a:pPr>
            <a:r>
              <a:rPr lang="en-US" sz="2800" b="0" i="0" u="none" strike="noStrike" cap="none">
                <a:solidFill>
                  <a:schemeClr val="dk1"/>
                </a:solidFill>
                <a:latin typeface="Calibri"/>
                <a:ea typeface="Calibri"/>
                <a:cs typeface="Calibri"/>
                <a:sym typeface="Calibri"/>
              </a:rPr>
              <a:t> 10 minutes of Report/Q &amp; A</a:t>
            </a:r>
          </a:p>
          <a:p>
            <a:pPr marL="744538" marR="0" lvl="0" indent="-350838" algn="l" rtl="0">
              <a:lnSpc>
                <a:spcPct val="80000"/>
              </a:lnSpc>
              <a:spcBef>
                <a:spcPts val="1000"/>
              </a:spcBef>
              <a:buClr>
                <a:srgbClr val="FF0000"/>
              </a:buClr>
              <a:buSzPct val="100000"/>
              <a:buFont typeface="Arial"/>
              <a:buAutoNum type="arabicPeriod"/>
            </a:pPr>
            <a:r>
              <a:rPr lang="en-US" sz="2800" b="1" i="0" u="none" strike="noStrike" cap="none">
                <a:solidFill>
                  <a:srgbClr val="FF0000"/>
                </a:solidFill>
                <a:latin typeface="Calibri"/>
                <a:ea typeface="Calibri"/>
                <a:cs typeface="Calibri"/>
                <a:sym typeface="Calibri"/>
              </a:rPr>
              <a:t>Jot down key concepts you want to remember in your Participant Handout</a:t>
            </a:r>
            <a:r>
              <a:rPr lang="en-US" sz="2800" b="0" i="0"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What were the </a:t>
            </a:r>
            <a:r>
              <a:rPr lang="en-US" sz="2800" b="1" i="0" u="sng" strike="noStrike" cap="none">
                <a:solidFill>
                  <a:schemeClr val="dk1"/>
                </a:solidFill>
                <a:latin typeface="Calibri"/>
                <a:ea typeface="Calibri"/>
                <a:cs typeface="Calibri"/>
                <a:sym typeface="Calibri"/>
              </a:rPr>
              <a:t>most compelling</a:t>
            </a:r>
            <a:r>
              <a:rPr lang="en-US" sz="2800" b="1" i="0" u="none" strike="noStrike" cap="none">
                <a:solidFill>
                  <a:schemeClr val="dk1"/>
                </a:solidFill>
                <a:latin typeface="Calibri"/>
                <a:ea typeface="Calibri"/>
                <a:cs typeface="Calibri"/>
                <a:sym typeface="Calibri"/>
              </a:rPr>
              <a:t> ideas you learned about this investigation that you </a:t>
            </a:r>
            <a:r>
              <a:rPr lang="en-US" sz="2800" b="0" i="1" u="none" strike="noStrike" cap="none">
                <a:solidFill>
                  <a:srgbClr val="548135"/>
                </a:solidFill>
                <a:latin typeface="Calibri"/>
                <a:ea typeface="Calibri"/>
                <a:cs typeface="Calibri"/>
                <a:sym typeface="Calibri"/>
              </a:rPr>
              <a:t>hope the district will learn more about through its strategic planning efforts</a:t>
            </a:r>
            <a:r>
              <a:rPr lang="en-US" sz="2800" b="0" i="0" u="none" strike="noStrike" cap="none">
                <a:solidFill>
                  <a:srgbClr val="548135"/>
                </a:solidFill>
                <a:latin typeface="Calibri"/>
                <a:ea typeface="Calibri"/>
                <a:cs typeface="Calibri"/>
                <a:sym typeface="Calibri"/>
              </a:rPr>
              <a:t>?</a:t>
            </a:r>
          </a:p>
        </p:txBody>
      </p:sp>
      <p:sp>
        <p:nvSpPr>
          <p:cNvPr id="370" name="Shape 370"/>
          <p:cNvSpPr txBox="1"/>
          <p:nvPr/>
        </p:nvSpPr>
        <p:spPr>
          <a:xfrm>
            <a:off x="370703" y="503238"/>
            <a:ext cx="11392929" cy="1403054"/>
          </a:xfrm>
          <a:prstGeom prst="rect">
            <a:avLst/>
          </a:prstGeom>
          <a:solidFill>
            <a:srgbClr val="008000">
              <a:alpha val="56470"/>
            </a:srgbClr>
          </a:solidFill>
          <a:ln>
            <a:noFill/>
          </a:ln>
        </p:spPr>
        <p:txBody>
          <a:bodyPr wrap="square" lIns="91425" tIns="45700" rIns="91425" bIns="45700" anchor="t" anchorCtr="0">
            <a:noAutofit/>
          </a:bodyPr>
          <a:lstStyle/>
          <a:p>
            <a:pPr marL="0" marR="0" lvl="0" indent="0" algn="ctr" rtl="0">
              <a:spcBef>
                <a:spcPts val="0"/>
              </a:spcBef>
              <a:buSzPct val="25000"/>
              <a:buNone/>
            </a:pPr>
            <a:r>
              <a:rPr lang="en-US" sz="4000" b="1">
                <a:solidFill>
                  <a:schemeClr val="dk2"/>
                </a:solidFill>
                <a:latin typeface="Arial"/>
                <a:ea typeface="Arial"/>
                <a:cs typeface="Arial"/>
                <a:sym typeface="Arial"/>
              </a:rPr>
              <a:t>Activity Two: Hear Reports  </a:t>
            </a:r>
          </a:p>
        </p:txBody>
      </p:sp>
      <p:pic>
        <p:nvPicPr>
          <p:cNvPr id="371" name="Shape 371" descr="th.jpg"/>
          <p:cNvPicPr preferRelativeResize="0"/>
          <p:nvPr/>
        </p:nvPicPr>
        <p:blipFill rotWithShape="1">
          <a:blip r:embed="rId3">
            <a:alphaModFix/>
          </a:blip>
          <a:srcRect/>
          <a:stretch/>
        </p:blipFill>
        <p:spPr>
          <a:xfrm>
            <a:off x="7392692" y="1906292"/>
            <a:ext cx="4445081" cy="44450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descr="lunch table.jpg"/>
          <p:cNvPicPr preferRelativeResize="0"/>
          <p:nvPr/>
        </p:nvPicPr>
        <p:blipFill rotWithShape="1">
          <a:blip r:embed="rId3">
            <a:alphaModFix/>
          </a:blip>
          <a:srcRect/>
          <a:stretch/>
        </p:blipFill>
        <p:spPr>
          <a:xfrm>
            <a:off x="2438400" y="1271206"/>
            <a:ext cx="7145858" cy="4808028"/>
          </a:xfrm>
          <a:prstGeom prst="rect">
            <a:avLst/>
          </a:prstGeom>
          <a:noFill/>
          <a:ln>
            <a:noFill/>
          </a:ln>
        </p:spPr>
      </p:pic>
      <p:sp>
        <p:nvSpPr>
          <p:cNvPr id="378" name="Shape 378"/>
          <p:cNvSpPr/>
          <p:nvPr/>
        </p:nvSpPr>
        <p:spPr>
          <a:xfrm>
            <a:off x="1799092" y="304800"/>
            <a:ext cx="3306309" cy="872066"/>
          </a:xfrm>
          <a:prstGeom prst="rect">
            <a:avLst/>
          </a:prstGeom>
        </p:spPr>
        <p:txBody>
          <a:bodyPr>
            <a:prstTxWarp prst="textPlain">
              <a:avLst/>
            </a:prstTxWarp>
          </a:bodyPr>
          <a:lstStyle/>
          <a:p>
            <a:pPr lvl="0" algn="ctr"/>
            <a:r>
              <a:rPr b="0" i="0">
                <a:ln>
                  <a:noFill/>
                </a:ln>
                <a:solidFill>
                  <a:srgbClr val="7030A0"/>
                </a:solidFill>
                <a:latin typeface="Georgia"/>
              </a:rPr>
              <a:t>LUNCH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descr="PLC_team"/>
          <p:cNvPicPr preferRelativeResize="0"/>
          <p:nvPr/>
        </p:nvPicPr>
        <p:blipFill rotWithShape="1">
          <a:blip r:embed="rId3">
            <a:alphaModFix/>
          </a:blip>
          <a:srcRect l="12769" r="13992"/>
          <a:stretch/>
        </p:blipFill>
        <p:spPr>
          <a:xfrm>
            <a:off x="4639056" y="10"/>
            <a:ext cx="7552629" cy="6841245"/>
          </a:xfrm>
          <a:prstGeom prst="rect">
            <a:avLst/>
          </a:prstGeom>
          <a:noFill/>
          <a:ln>
            <a:noFill/>
          </a:ln>
        </p:spPr>
      </p:pic>
      <p:sp>
        <p:nvSpPr>
          <p:cNvPr id="384" name="Shape 384"/>
          <p:cNvSpPr txBox="1">
            <a:spLocks noGrp="1"/>
          </p:cNvSpPr>
          <p:nvPr>
            <p:ph type="title"/>
          </p:nvPr>
        </p:nvSpPr>
        <p:spPr>
          <a:xfrm>
            <a:off x="-7264" y="629266"/>
            <a:ext cx="12213967" cy="1211891"/>
          </a:xfrm>
          <a:prstGeom prst="rect">
            <a:avLst/>
          </a:prstGeom>
          <a:solidFill>
            <a:schemeClr val="accent2"/>
          </a:solid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10" b="1" i="0" u="none" strike="noStrike" cap="none" dirty="0">
                <a:solidFill>
                  <a:schemeClr val="dk1"/>
                </a:solidFill>
                <a:latin typeface="Calibri"/>
                <a:ea typeface="Calibri"/>
                <a:cs typeface="Calibri"/>
                <a:sym typeface="Calibri"/>
              </a:rPr>
              <a:t>ACTIVITY THREE:  Invent a Preferred Future as a result of your investigation</a:t>
            </a:r>
            <a:r>
              <a:rPr lang="en-US" sz="3959" b="1" i="0" u="none" strike="noStrike" cap="none" dirty="0">
                <a:solidFill>
                  <a:schemeClr val="dk1"/>
                </a:solidFill>
                <a:latin typeface="Calibri"/>
                <a:ea typeface="Calibri"/>
                <a:cs typeface="Calibri"/>
                <a:sym typeface="Calibri"/>
              </a:rPr>
              <a:t>.             </a:t>
            </a:r>
            <a:r>
              <a:rPr lang="en-US" sz="3959" b="1" dirty="0" smtClean="0">
                <a:solidFill>
                  <a:srgbClr val="C00000"/>
                </a:solidFill>
              </a:rPr>
              <a:t>120</a:t>
            </a:r>
            <a:r>
              <a:rPr lang="en-US" sz="3959" b="1" i="0" u="none" strike="noStrike" cap="none" dirty="0" smtClean="0">
                <a:solidFill>
                  <a:srgbClr val="C00000"/>
                </a:solidFill>
                <a:latin typeface="Calibri"/>
                <a:ea typeface="Calibri"/>
                <a:cs typeface="Calibri"/>
                <a:sym typeface="Calibri"/>
              </a:rPr>
              <a:t> </a:t>
            </a:r>
            <a:r>
              <a:rPr lang="en-US" sz="3959" b="1" i="0" u="none" strike="noStrike" cap="none" dirty="0">
                <a:solidFill>
                  <a:srgbClr val="C00000"/>
                </a:solidFill>
                <a:latin typeface="Calibri"/>
                <a:ea typeface="Calibri"/>
                <a:cs typeface="Calibri"/>
                <a:sym typeface="Calibri"/>
              </a:rPr>
              <a:t>minutes</a:t>
            </a:r>
          </a:p>
        </p:txBody>
      </p:sp>
      <p:sp>
        <p:nvSpPr>
          <p:cNvPr id="385" name="Shape 385"/>
          <p:cNvSpPr txBox="1">
            <a:spLocks noGrp="1"/>
          </p:cNvSpPr>
          <p:nvPr>
            <p:ph type="body" idx="1"/>
          </p:nvPr>
        </p:nvSpPr>
        <p:spPr>
          <a:xfrm>
            <a:off x="316692" y="2139778"/>
            <a:ext cx="4046397" cy="4419600"/>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Arial"/>
              <a:buNone/>
            </a:pPr>
            <a:endParaRPr sz="1540" b="1" i="1" u="none" strike="noStrike" cap="none" dirty="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US" sz="2240" b="1" i="1" u="sng" strike="noStrike" cap="none" dirty="0">
                <a:solidFill>
                  <a:schemeClr val="dk1"/>
                </a:solidFill>
                <a:latin typeface="Calibri"/>
                <a:ea typeface="Calibri"/>
                <a:cs typeface="Calibri"/>
                <a:sym typeface="Calibri"/>
              </a:rPr>
              <a:t>Invent </a:t>
            </a:r>
            <a:r>
              <a:rPr lang="en-US" sz="2240" b="1" i="1" u="none" strike="noStrike" cap="none" dirty="0">
                <a:solidFill>
                  <a:schemeClr val="dk1"/>
                </a:solidFill>
                <a:latin typeface="Calibri"/>
                <a:ea typeface="Calibri"/>
                <a:cs typeface="Calibri"/>
                <a:sym typeface="Calibri"/>
              </a:rPr>
              <a:t>a </a:t>
            </a:r>
            <a:r>
              <a:rPr lang="en-US" sz="2240" b="1" i="1" u="none" strike="noStrike" cap="none" dirty="0">
                <a:solidFill>
                  <a:srgbClr val="CC00FF"/>
                </a:solidFill>
                <a:latin typeface="Calibri"/>
                <a:ea typeface="Calibri"/>
                <a:cs typeface="Calibri"/>
                <a:sym typeface="Calibri"/>
              </a:rPr>
              <a:t>PREFERRED FUTURE (Mission and Vision </a:t>
            </a:r>
            <a:r>
              <a:rPr lang="en-US" sz="2240" b="1" i="1" u="none" strike="noStrike" cap="none" dirty="0">
                <a:solidFill>
                  <a:schemeClr val="dk1"/>
                </a:solidFill>
                <a:latin typeface="Calibri"/>
                <a:ea typeface="Calibri"/>
                <a:cs typeface="Calibri"/>
                <a:sym typeface="Calibri"/>
              </a:rPr>
              <a:t>to move the district to an even high level of performance.</a:t>
            </a:r>
          </a:p>
          <a:p>
            <a:pPr marL="0" marR="0" lvl="0" indent="0" algn="l" rtl="0">
              <a:lnSpc>
                <a:spcPct val="70000"/>
              </a:lnSpc>
              <a:spcBef>
                <a:spcPts val="1000"/>
              </a:spcBef>
              <a:spcAft>
                <a:spcPts val="0"/>
              </a:spcAft>
              <a:buClr>
                <a:schemeClr val="dk1"/>
              </a:buClr>
              <a:buSzPct val="25000"/>
              <a:buFont typeface="Arial"/>
              <a:buNone/>
            </a:pPr>
            <a:endParaRPr sz="1820" b="1" i="1" u="none" strike="noStrike" cap="none" dirty="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endParaRPr sz="1820" b="1" i="1" u="none" strike="noStrike" cap="none" dirty="0">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25000"/>
              <a:buFont typeface="Arial"/>
              <a:buNone/>
            </a:pPr>
            <a:r>
              <a:rPr lang="en-US" sz="2660" b="0" i="0" u="none" strike="noStrike" cap="none" dirty="0">
                <a:solidFill>
                  <a:schemeClr val="dk1"/>
                </a:solidFill>
                <a:latin typeface="Calibri"/>
                <a:ea typeface="Calibri"/>
                <a:cs typeface="Calibri"/>
                <a:sym typeface="Calibri"/>
              </a:rPr>
              <a:t>Foundation</a:t>
            </a:r>
          </a:p>
          <a:p>
            <a:pPr marL="685800" marR="0" lvl="1" indent="-228600" algn="l" rtl="0">
              <a:lnSpc>
                <a:spcPct val="70000"/>
              </a:lnSpc>
              <a:spcBef>
                <a:spcPts val="500"/>
              </a:spcBef>
              <a:spcAft>
                <a:spcPts val="0"/>
              </a:spcAft>
              <a:buClr>
                <a:schemeClr val="dk1"/>
              </a:buClr>
              <a:buSzPct val="101450"/>
              <a:buFont typeface="Arial"/>
              <a:buChar char="•"/>
            </a:pPr>
            <a:r>
              <a:rPr lang="en-US" sz="2029" b="0" i="0" u="none" strike="noStrike" cap="none" dirty="0">
                <a:solidFill>
                  <a:schemeClr val="dk1"/>
                </a:solidFill>
                <a:latin typeface="Calibri"/>
                <a:ea typeface="Calibri"/>
                <a:cs typeface="Calibri"/>
                <a:sym typeface="Calibri"/>
              </a:rPr>
              <a:t>Mission</a:t>
            </a:r>
          </a:p>
          <a:p>
            <a:pPr marL="685800" marR="0" lvl="1" indent="-228600" algn="l" rtl="0">
              <a:lnSpc>
                <a:spcPct val="70000"/>
              </a:lnSpc>
              <a:spcBef>
                <a:spcPts val="500"/>
              </a:spcBef>
              <a:spcAft>
                <a:spcPts val="0"/>
              </a:spcAft>
              <a:buClr>
                <a:schemeClr val="dk1"/>
              </a:buClr>
              <a:buSzPct val="101450"/>
              <a:buFont typeface="Arial"/>
              <a:buChar char="•"/>
            </a:pPr>
            <a:r>
              <a:rPr lang="en-US" sz="2029" b="0" i="0" u="none" strike="noStrike" cap="none" dirty="0">
                <a:solidFill>
                  <a:schemeClr val="dk1"/>
                </a:solidFill>
                <a:latin typeface="Calibri"/>
                <a:ea typeface="Calibri"/>
                <a:cs typeface="Calibri"/>
                <a:sym typeface="Calibri"/>
              </a:rPr>
              <a:t>Vision</a:t>
            </a:r>
          </a:p>
          <a:p>
            <a:pPr marL="685800" marR="0" lvl="1" indent="-228600" algn="l" rtl="0">
              <a:lnSpc>
                <a:spcPct val="70000"/>
              </a:lnSpc>
              <a:spcBef>
                <a:spcPts val="500"/>
              </a:spcBef>
              <a:spcAft>
                <a:spcPts val="0"/>
              </a:spcAft>
              <a:buClr>
                <a:schemeClr val="dk1"/>
              </a:buClr>
              <a:buSzPct val="101450"/>
              <a:buFont typeface="Arial"/>
              <a:buChar char="•"/>
            </a:pPr>
            <a:r>
              <a:rPr lang="en-US" sz="2029" b="0" i="0" u="none" strike="noStrike" cap="none" dirty="0">
                <a:solidFill>
                  <a:schemeClr val="dk1"/>
                </a:solidFill>
                <a:latin typeface="Calibri"/>
                <a:ea typeface="Calibri"/>
                <a:cs typeface="Calibri"/>
                <a:sym typeface="Calibri"/>
              </a:rPr>
              <a:t>Values/Commitments</a:t>
            </a:r>
          </a:p>
          <a:p>
            <a:pPr marL="0" marR="0" lvl="0" indent="0" algn="l" rtl="0">
              <a:lnSpc>
                <a:spcPct val="70000"/>
              </a:lnSpc>
              <a:spcBef>
                <a:spcPts val="1000"/>
              </a:spcBef>
              <a:spcAft>
                <a:spcPts val="0"/>
              </a:spcAft>
              <a:buClr>
                <a:schemeClr val="dk1"/>
              </a:buClr>
              <a:buSzPct val="25000"/>
              <a:buFont typeface="Arial"/>
              <a:buNone/>
            </a:pPr>
            <a:endParaRPr sz="1400" b="1" i="1" u="none" strike="noStrike" cap="none" dirty="0">
              <a:solidFill>
                <a:schemeClr val="dk1"/>
              </a:solidFill>
              <a:latin typeface="Calibri"/>
              <a:ea typeface="Calibri"/>
              <a:cs typeface="Calibri"/>
              <a:sym typeface="Calibri"/>
            </a:endParaRPr>
          </a:p>
          <a:p>
            <a:pPr marL="0" marR="0" lvl="0" indent="0" algn="l" rtl="0">
              <a:lnSpc>
                <a:spcPct val="70000"/>
              </a:lnSpc>
              <a:spcBef>
                <a:spcPts val="1000"/>
              </a:spcBef>
              <a:buClr>
                <a:schemeClr val="dk1"/>
              </a:buClr>
              <a:buSzPct val="25000"/>
              <a:buFont typeface="Arial"/>
              <a:buNone/>
            </a:pPr>
            <a:r>
              <a:rPr lang="en-US" sz="1260" b="1" i="1" u="none" strike="noStrike" cap="none" dirty="0">
                <a:solidFill>
                  <a:schemeClr val="dk1"/>
                </a:solidFill>
                <a:latin typeface="Calibri"/>
                <a:ea typeface="Calibri"/>
                <a:cs typeface="Calibri"/>
                <a:sym typeface="Calibri"/>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aphicFrame>
        <p:nvGraphicFramePr>
          <p:cNvPr id="125" name="Shape 125"/>
          <p:cNvGraphicFramePr/>
          <p:nvPr/>
        </p:nvGraphicFramePr>
        <p:xfrm>
          <a:off x="0" y="2462783"/>
          <a:ext cx="12192000" cy="4504125"/>
        </p:xfrm>
        <a:graphic>
          <a:graphicData uri="http://schemas.openxmlformats.org/drawingml/2006/table">
            <a:tbl>
              <a:tblPr firstRow="1" bandRow="1">
                <a:noFill/>
                <a:tableStyleId>{10A76FA5-D70D-4E9E-949A-CCD7D6E46A42}</a:tableStyleId>
              </a:tblPr>
              <a:tblGrid>
                <a:gridCol w="2583550"/>
                <a:gridCol w="9608450"/>
              </a:tblGrid>
              <a:tr h="743650">
                <a:tc gridSpan="2">
                  <a:txBody>
                    <a:bodyPr/>
                    <a:lstStyle/>
                    <a:p>
                      <a:pPr marL="0" marR="0" lvl="0" indent="0" algn="ctr" rtl="0">
                        <a:spcBef>
                          <a:spcPts val="0"/>
                        </a:spcBef>
                        <a:buSzPct val="25000"/>
                        <a:buNone/>
                      </a:pPr>
                      <a:r>
                        <a:rPr lang="en-US" sz="3200" u="none" strike="noStrike" cap="none">
                          <a:solidFill>
                            <a:schemeClr val="dk1"/>
                          </a:solidFill>
                        </a:rPr>
                        <a:t>FOUNDATION OF CONTINUOUS IMPROVEMENT</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F7CAAC"/>
                    </a:solidFill>
                  </a:tcPr>
                </a:tc>
                <a:tc hMerge="1">
                  <a:txBody>
                    <a:bodyPr/>
                    <a:lstStyle/>
                    <a:p>
                      <a:endParaRPr lang="en-US"/>
                    </a:p>
                  </a:txBody>
                  <a:tcPr/>
                </a:tc>
              </a:tr>
              <a:tr h="743650">
                <a:tc>
                  <a:txBody>
                    <a:bodyPr/>
                    <a:lstStyle/>
                    <a:p>
                      <a:pPr marL="0" marR="0" lvl="0" indent="0" algn="ctr" rtl="0">
                        <a:spcBef>
                          <a:spcPts val="0"/>
                        </a:spcBef>
                        <a:buSzPct val="25000"/>
                        <a:buNone/>
                      </a:pPr>
                      <a:r>
                        <a:rPr lang="en-US" sz="2800" b="1" u="none" strike="noStrike" cap="none"/>
                        <a:t>Pillars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E1EFD8"/>
                    </a:solidFill>
                  </a:tcPr>
                </a:tc>
                <a:tc>
                  <a:txBody>
                    <a:bodyPr/>
                    <a:lstStyle/>
                    <a:p>
                      <a:pPr marL="0" marR="0" lvl="0" indent="0" algn="ctr" rtl="0">
                        <a:spcBef>
                          <a:spcPts val="0"/>
                        </a:spcBef>
                        <a:buSzPct val="25000"/>
                        <a:buNone/>
                      </a:pPr>
                      <a:r>
                        <a:rPr lang="en-US" sz="2800" b="1" u="none" strike="noStrike" cap="none"/>
                        <a:t>Guiding Question</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E1EFD8"/>
                    </a:solidFill>
                  </a:tcPr>
                </a:tc>
              </a:tr>
              <a:tr h="743650">
                <a:tc>
                  <a:txBody>
                    <a:bodyPr/>
                    <a:lstStyle/>
                    <a:p>
                      <a:pPr marL="0" marR="0" lvl="0" indent="0" algn="ctr" rtl="0">
                        <a:spcBef>
                          <a:spcPts val="0"/>
                        </a:spcBef>
                        <a:buSzPct val="25000"/>
                        <a:buNone/>
                      </a:pPr>
                      <a:r>
                        <a:rPr lang="en-US" sz="3200" b="1" u="none" strike="noStrike" cap="none"/>
                        <a:t>MISSION</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2400" b="1" i="1" u="none" strike="noStrike" cap="none">
                          <a:solidFill>
                            <a:schemeClr val="dk1"/>
                          </a:solidFill>
                        </a:rPr>
                        <a:t>What is our fundamental purpose; why do we exist?</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785875">
                <a:tc>
                  <a:txBody>
                    <a:bodyPr/>
                    <a:lstStyle/>
                    <a:p>
                      <a:pPr marL="0" marR="0" lvl="0" indent="0" algn="ctr" rtl="0">
                        <a:spcBef>
                          <a:spcPts val="0"/>
                        </a:spcBef>
                        <a:buSzPct val="25000"/>
                        <a:buNone/>
                      </a:pPr>
                      <a:r>
                        <a:rPr lang="en-US" sz="3200" b="1" u="none" strike="noStrike" cap="none"/>
                        <a:t>VISION</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2400" b="1" i="1" u="none" strike="noStrike" cap="none">
                          <a:solidFill>
                            <a:schemeClr val="dk1"/>
                          </a:solidFill>
                        </a:rPr>
                        <a:t>What must we become in order to accomplish our fundamental purpose?</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743650">
                <a:tc>
                  <a:txBody>
                    <a:bodyPr/>
                    <a:lstStyle/>
                    <a:p>
                      <a:pPr marL="0" marR="0" lvl="0" indent="0" algn="ctr" rtl="0">
                        <a:spcBef>
                          <a:spcPts val="0"/>
                        </a:spcBef>
                        <a:buSzPct val="25000"/>
                        <a:buNone/>
                      </a:pPr>
                      <a:r>
                        <a:rPr lang="en-US" sz="3200" b="1" u="none" strike="noStrike" cap="none"/>
                        <a:t>GOALS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2400" b="1" i="1" u="none" strike="noStrike" cap="none">
                          <a:solidFill>
                            <a:schemeClr val="dk1"/>
                          </a:solidFill>
                          <a:latin typeface="Calibri"/>
                          <a:ea typeface="Calibri"/>
                          <a:cs typeface="Calibri"/>
                          <a:sym typeface="Calibri"/>
                        </a:rPr>
                        <a:t>How will we know if we are making a difference? </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r h="743650">
                <a:tc>
                  <a:txBody>
                    <a:bodyPr/>
                    <a:lstStyle/>
                    <a:p>
                      <a:pPr marL="0" marR="0" lvl="0" indent="0" algn="ctr" rtl="0">
                        <a:spcBef>
                          <a:spcPts val="0"/>
                        </a:spcBef>
                        <a:buSzPct val="25000"/>
                        <a:buNone/>
                      </a:pPr>
                      <a:r>
                        <a:rPr lang="en-US" sz="3200" b="1" u="none" strike="noStrike" cap="none"/>
                        <a:t>VALUES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2400" b="1" i="1" u="none" strike="noStrike" cap="none">
                          <a:solidFill>
                            <a:schemeClr val="dk1"/>
                          </a:solidFill>
                        </a:rPr>
                        <a:t>How must we behave to achieve our mission, vision and goals?</a:t>
                      </a:r>
                    </a:p>
                  </a:txBody>
                  <a:tcPr marL="91450" marR="91450" marT="45725" marB="45725">
                    <a:lnL w="28575"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pic>
        <p:nvPicPr>
          <p:cNvPr id="126" name="Shape 126"/>
          <p:cNvPicPr preferRelativeResize="0"/>
          <p:nvPr/>
        </p:nvPicPr>
        <p:blipFill rotWithShape="1">
          <a:blip r:embed="rId3">
            <a:alphaModFix/>
          </a:blip>
          <a:srcRect/>
          <a:stretch/>
        </p:blipFill>
        <p:spPr>
          <a:xfrm>
            <a:off x="0" y="-1"/>
            <a:ext cx="12187123" cy="24617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Shape 390"/>
          <p:cNvPicPr preferRelativeResize="0"/>
          <p:nvPr/>
        </p:nvPicPr>
        <p:blipFill rotWithShape="1">
          <a:blip r:embed="rId3">
            <a:alphaModFix/>
          </a:blip>
          <a:srcRect l="24133" r="16383"/>
          <a:stretch/>
        </p:blipFill>
        <p:spPr>
          <a:xfrm>
            <a:off x="20" y="10"/>
            <a:ext cx="4592615" cy="6839702"/>
          </a:xfrm>
          <a:prstGeom prst="rect">
            <a:avLst/>
          </a:prstGeom>
          <a:noFill/>
          <a:ln>
            <a:noFill/>
          </a:ln>
        </p:spPr>
      </p:pic>
      <p:cxnSp>
        <p:nvCxnSpPr>
          <p:cNvPr id="391" name="Shape 391"/>
          <p:cNvCxnSpPr/>
          <p:nvPr/>
        </p:nvCxnSpPr>
        <p:spPr>
          <a:xfrm>
            <a:off x="5080934" y="2115117"/>
            <a:ext cx="6309360" cy="0"/>
          </a:xfrm>
          <a:prstGeom prst="straightConnector1">
            <a:avLst/>
          </a:prstGeom>
          <a:noFill/>
          <a:ln w="9525" cap="flat" cmpd="sng">
            <a:solidFill>
              <a:srgbClr val="269615"/>
            </a:solidFill>
            <a:prstDash val="solid"/>
            <a:miter lim="800000"/>
            <a:headEnd type="none" w="med" len="med"/>
            <a:tailEnd type="none" w="med" len="med"/>
          </a:ln>
        </p:spPr>
      </p:cxnSp>
      <p:sp>
        <p:nvSpPr>
          <p:cNvPr id="392" name="Shape 392"/>
          <p:cNvSpPr txBox="1">
            <a:spLocks noGrp="1"/>
          </p:cNvSpPr>
          <p:nvPr>
            <p:ph type="title"/>
          </p:nvPr>
        </p:nvSpPr>
        <p:spPr>
          <a:xfrm>
            <a:off x="4965430" y="629268"/>
            <a:ext cx="6586491" cy="128616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Illinois Vision 2020</a:t>
            </a:r>
          </a:p>
        </p:txBody>
      </p:sp>
      <p:sp>
        <p:nvSpPr>
          <p:cNvPr id="393" name="Shape 393"/>
          <p:cNvSpPr txBox="1">
            <a:spLocks noGrp="1"/>
          </p:cNvSpPr>
          <p:nvPr>
            <p:ph type="body" idx="1"/>
          </p:nvPr>
        </p:nvSpPr>
        <p:spPr>
          <a:xfrm>
            <a:off x="4965431" y="2438400"/>
            <a:ext cx="6586489" cy="3785419"/>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1700" b="1" i="1" u="none" strike="noStrike" cap="none">
                <a:solidFill>
                  <a:schemeClr val="dk1"/>
                </a:solidFill>
                <a:latin typeface="Calibri"/>
                <a:ea typeface="Calibri"/>
                <a:cs typeface="Calibri"/>
                <a:sym typeface="Calibri"/>
              </a:rPr>
              <a:t> Mission:   </a:t>
            </a:r>
            <a:r>
              <a:rPr lang="en-US" sz="1700" b="0" i="0" u="none" strike="noStrike" cap="none">
                <a:solidFill>
                  <a:schemeClr val="dk1"/>
                </a:solidFill>
                <a:latin typeface="Calibri"/>
                <a:ea typeface="Calibri"/>
                <a:cs typeface="Calibri"/>
                <a:sym typeface="Calibri"/>
              </a:rPr>
              <a:t>Public education must play a defining role in </a:t>
            </a:r>
            <a:r>
              <a:rPr lang="en-US" sz="1700" b="1" i="0" u="none" strike="noStrike" cap="none">
                <a:solidFill>
                  <a:schemeClr val="dk1"/>
                </a:solidFill>
                <a:latin typeface="Calibri"/>
                <a:ea typeface="Calibri"/>
                <a:cs typeface="Calibri"/>
                <a:sym typeface="Calibri"/>
              </a:rPr>
              <a:t>ensuring equal opportunity for learning</a:t>
            </a:r>
            <a:r>
              <a:rPr lang="en-US" sz="17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25000"/>
              <a:buFont typeface="Arial"/>
              <a:buNone/>
            </a:pPr>
            <a:endParaRPr sz="17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r>
              <a:rPr lang="en-US" sz="1700" b="1" i="1" u="none" strike="noStrike" cap="none">
                <a:solidFill>
                  <a:schemeClr val="dk1"/>
                </a:solidFill>
                <a:latin typeface="Calibri"/>
                <a:ea typeface="Calibri"/>
                <a:cs typeface="Calibri"/>
                <a:sym typeface="Calibri"/>
              </a:rPr>
              <a:t> Vision:  </a:t>
            </a:r>
            <a:r>
              <a:rPr lang="en-US" sz="1700" b="0" i="0" u="none" strike="noStrike" cap="none">
                <a:solidFill>
                  <a:schemeClr val="dk1"/>
                </a:solidFill>
                <a:latin typeface="Calibri"/>
                <a:ea typeface="Calibri"/>
                <a:cs typeface="Calibri"/>
                <a:sym typeface="Calibri"/>
              </a:rPr>
              <a:t>It is our collective duty to do all we can to guarantee every student, no matter his or her demographic or geographic identity, </a:t>
            </a:r>
            <a:r>
              <a:rPr lang="en-US" sz="1700" b="1" i="1" u="none" strike="noStrike" cap="none">
                <a:solidFill>
                  <a:schemeClr val="dk1"/>
                </a:solidFill>
                <a:latin typeface="Calibri"/>
                <a:ea typeface="Calibri"/>
                <a:cs typeface="Calibri"/>
                <a:sym typeface="Calibri"/>
              </a:rPr>
              <a:t>has equal access to a quality education</a:t>
            </a:r>
            <a:r>
              <a:rPr lang="en-US" sz="1700" b="0" i="0" u="none" strike="noStrike" cap="none">
                <a:solidFill>
                  <a:schemeClr val="dk1"/>
                </a:solidFill>
                <a:latin typeface="Calibri"/>
                <a:ea typeface="Calibri"/>
                <a:cs typeface="Calibri"/>
                <a:sym typeface="Calibri"/>
              </a:rPr>
              <a:t>.  We will do this through the following priorities:</a:t>
            </a:r>
          </a:p>
          <a:p>
            <a:pPr marL="228600" marR="0" lvl="0" indent="-228600" algn="l" rtl="0">
              <a:lnSpc>
                <a:spcPct val="90000"/>
              </a:lnSpc>
              <a:spcBef>
                <a:spcPts val="1000"/>
              </a:spcBef>
              <a:spcAft>
                <a:spcPts val="0"/>
              </a:spcAft>
              <a:buClr>
                <a:schemeClr val="dk1"/>
              </a:buClr>
              <a:buSzPct val="25000"/>
              <a:buFont typeface="Arial"/>
              <a:buNone/>
            </a:pPr>
            <a:endParaRPr sz="1700" b="1" i="1" u="sng" strike="noStrike" cap="none">
              <a:solidFill>
                <a:schemeClr val="dk1"/>
              </a:solidFill>
              <a:latin typeface="Calibri"/>
              <a:ea typeface="Calibri"/>
              <a:cs typeface="Calibri"/>
              <a:sym typeface="Calibri"/>
            </a:endParaRPr>
          </a:p>
          <a:p>
            <a:pPr marL="863600" marR="0" lvl="0" indent="-457200" algn="l" rtl="0">
              <a:lnSpc>
                <a:spcPct val="90000"/>
              </a:lnSpc>
              <a:spcBef>
                <a:spcPts val="1000"/>
              </a:spcBef>
              <a:spcAft>
                <a:spcPts val="0"/>
              </a:spcAft>
              <a:buClr>
                <a:schemeClr val="dk1"/>
              </a:buClr>
              <a:buSzPct val="100000"/>
              <a:buFont typeface="Arial"/>
              <a:buChar char="•"/>
            </a:pPr>
            <a:r>
              <a:rPr lang="en-US" sz="1700" b="1" i="1" u="sng" strike="noStrike" cap="none">
                <a:solidFill>
                  <a:schemeClr val="dk1"/>
                </a:solidFill>
                <a:latin typeface="Calibri"/>
                <a:ea typeface="Calibri"/>
                <a:cs typeface="Calibri"/>
                <a:sym typeface="Calibri"/>
              </a:rPr>
              <a:t>21</a:t>
            </a:r>
            <a:r>
              <a:rPr lang="en-US" sz="1700" b="1" i="1" u="sng" strike="noStrike" cap="none" baseline="30000">
                <a:solidFill>
                  <a:schemeClr val="dk1"/>
                </a:solidFill>
                <a:latin typeface="Calibri"/>
                <a:ea typeface="Calibri"/>
                <a:cs typeface="Calibri"/>
                <a:sym typeface="Calibri"/>
              </a:rPr>
              <a:t>st</a:t>
            </a:r>
            <a:r>
              <a:rPr lang="en-US" sz="1700" b="1" i="1" u="sng" strike="noStrike" cap="none">
                <a:solidFill>
                  <a:schemeClr val="dk1"/>
                </a:solidFill>
                <a:latin typeface="Calibri"/>
                <a:ea typeface="Calibri"/>
                <a:cs typeface="Calibri"/>
                <a:sym typeface="Calibri"/>
              </a:rPr>
              <a:t> Century Learning</a:t>
            </a:r>
          </a:p>
          <a:p>
            <a:pPr marL="863600" marR="0" lvl="0" indent="-457200" algn="l" rtl="0">
              <a:lnSpc>
                <a:spcPct val="90000"/>
              </a:lnSpc>
              <a:spcBef>
                <a:spcPts val="1000"/>
              </a:spcBef>
              <a:spcAft>
                <a:spcPts val="0"/>
              </a:spcAft>
              <a:buClr>
                <a:schemeClr val="dk1"/>
              </a:buClr>
              <a:buSzPct val="100000"/>
              <a:buFont typeface="Arial"/>
              <a:buChar char="•"/>
            </a:pPr>
            <a:r>
              <a:rPr lang="en-US" sz="1700" b="1" i="1" u="sng" strike="noStrike" cap="none">
                <a:solidFill>
                  <a:schemeClr val="dk1"/>
                </a:solidFill>
                <a:latin typeface="Calibri"/>
                <a:ea typeface="Calibri"/>
                <a:cs typeface="Calibri"/>
                <a:sym typeface="Calibri"/>
              </a:rPr>
              <a:t>Highly Effective Educators</a:t>
            </a:r>
          </a:p>
          <a:p>
            <a:pPr marL="863600" marR="0" lvl="0" indent="-457200" algn="l" rtl="0">
              <a:lnSpc>
                <a:spcPct val="90000"/>
              </a:lnSpc>
              <a:spcBef>
                <a:spcPts val="1000"/>
              </a:spcBef>
              <a:spcAft>
                <a:spcPts val="0"/>
              </a:spcAft>
              <a:buClr>
                <a:schemeClr val="dk1"/>
              </a:buClr>
              <a:buSzPct val="100000"/>
              <a:buFont typeface="Arial"/>
              <a:buChar char="•"/>
            </a:pPr>
            <a:r>
              <a:rPr lang="en-US" sz="1700" b="1" i="1" u="sng" strike="noStrike" cap="none">
                <a:solidFill>
                  <a:schemeClr val="dk1"/>
                </a:solidFill>
                <a:latin typeface="Calibri"/>
                <a:ea typeface="Calibri"/>
                <a:cs typeface="Calibri"/>
                <a:sym typeface="Calibri"/>
              </a:rPr>
              <a:t>Shared Accountability</a:t>
            </a:r>
          </a:p>
          <a:p>
            <a:pPr marL="863600" marR="0" lvl="0" indent="-457200" algn="l" rtl="0">
              <a:lnSpc>
                <a:spcPct val="90000"/>
              </a:lnSpc>
              <a:spcBef>
                <a:spcPts val="1000"/>
              </a:spcBef>
              <a:spcAft>
                <a:spcPts val="0"/>
              </a:spcAft>
              <a:buClr>
                <a:schemeClr val="dk1"/>
              </a:buClr>
              <a:buSzPct val="100000"/>
              <a:buFont typeface="Arial"/>
              <a:buChar char="•"/>
            </a:pPr>
            <a:r>
              <a:rPr lang="en-US" sz="1700" b="1" i="1" u="sng" strike="noStrike" cap="none">
                <a:solidFill>
                  <a:schemeClr val="dk1"/>
                </a:solidFill>
                <a:latin typeface="Calibri"/>
                <a:ea typeface="Calibri"/>
                <a:cs typeface="Calibri"/>
                <a:sym typeface="Calibri"/>
              </a:rPr>
              <a:t>Equitable and Adequate Funding</a:t>
            </a:r>
          </a:p>
          <a:p>
            <a:pPr marL="228600" marR="0" lvl="0" indent="-228600" algn="l" rtl="0">
              <a:lnSpc>
                <a:spcPct val="90000"/>
              </a:lnSpc>
              <a:spcBef>
                <a:spcPts val="1000"/>
              </a:spcBef>
              <a:spcAft>
                <a:spcPts val="0"/>
              </a:spcAft>
              <a:buClr>
                <a:schemeClr val="dk1"/>
              </a:buClr>
              <a:buSzPct val="25000"/>
              <a:buFont typeface="Arial"/>
              <a:buNone/>
            </a:pPr>
            <a:endParaRPr sz="1700" b="1" i="1" u="sng"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1700" b="1" i="1" u="sng"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1700" b="1" i="0" u="none" strike="noStrike" cap="none">
              <a:solidFill>
                <a:schemeClr val="dk1"/>
              </a:solidFill>
              <a:latin typeface="Calibri"/>
              <a:ea typeface="Calibri"/>
              <a:cs typeface="Calibri"/>
              <a:sym typeface="Calibri"/>
            </a:endParaRPr>
          </a:p>
          <a:p>
            <a:pPr marL="1371600" marR="0" lvl="2" indent="-457200" algn="l" rtl="0">
              <a:lnSpc>
                <a:spcPct val="90000"/>
              </a:lnSpc>
              <a:spcBef>
                <a:spcPts val="500"/>
              </a:spcBef>
              <a:spcAft>
                <a:spcPts val="0"/>
              </a:spcAft>
              <a:buClr>
                <a:schemeClr val="dk1"/>
              </a:buClr>
              <a:buSzPct val="100000"/>
              <a:buFont typeface="Arial"/>
              <a:buNone/>
            </a:pPr>
            <a:endParaRPr sz="1700" b="1"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1700" b="1" i="1" u="sng"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524000" y="274638"/>
            <a:ext cx="9144000" cy="944562"/>
          </a:xfrm>
          <a:prstGeom prst="rect">
            <a:avLst/>
          </a:prstGeom>
          <a:solidFill>
            <a:srgbClr val="3865B4"/>
          </a:solidFill>
          <a:ln>
            <a:noFill/>
          </a:ln>
        </p:spPr>
        <p:txBody>
          <a:bodyPr wrap="square" lIns="91425" tIns="45700" rIns="91425" bIns="45700" anchor="t" anchorCtr="0">
            <a:noAutofit/>
          </a:bodyPr>
          <a:lstStyle/>
          <a:p>
            <a:pPr marL="0" marR="0" lvl="0" indent="0" algn="ctr" rtl="0">
              <a:lnSpc>
                <a:spcPct val="90000"/>
              </a:lnSpc>
              <a:spcBef>
                <a:spcPts val="0"/>
              </a:spcBef>
              <a:buClr>
                <a:schemeClr val="accent4"/>
              </a:buClr>
              <a:buSzPct val="25000"/>
              <a:buFont typeface="Calibri"/>
              <a:buNone/>
            </a:pPr>
            <a:r>
              <a:rPr lang="en-US" sz="4400" b="0" i="0" u="none" strike="noStrike" cap="none">
                <a:solidFill>
                  <a:schemeClr val="accent4"/>
                </a:solidFill>
                <a:latin typeface="Calibri"/>
                <a:ea typeface="Calibri"/>
                <a:cs typeface="Calibri"/>
                <a:sym typeface="Calibri"/>
              </a:rPr>
              <a:t>21</a:t>
            </a:r>
            <a:r>
              <a:rPr lang="en-US" sz="4400" b="0" i="0" u="none" strike="noStrike" cap="none" baseline="30000">
                <a:solidFill>
                  <a:schemeClr val="accent4"/>
                </a:solidFill>
                <a:latin typeface="Calibri"/>
                <a:ea typeface="Calibri"/>
                <a:cs typeface="Calibri"/>
                <a:sym typeface="Calibri"/>
              </a:rPr>
              <a:t>st</a:t>
            </a:r>
            <a:r>
              <a:rPr lang="en-US" sz="4400" b="0" i="0" u="none" strike="noStrike" cap="none">
                <a:solidFill>
                  <a:schemeClr val="accent4"/>
                </a:solidFill>
                <a:latin typeface="Calibri"/>
                <a:ea typeface="Calibri"/>
                <a:cs typeface="Calibri"/>
                <a:sym typeface="Calibri"/>
              </a:rPr>
              <a:t> Century Learning</a:t>
            </a:r>
          </a:p>
        </p:txBody>
      </p:sp>
      <p:sp>
        <p:nvSpPr>
          <p:cNvPr id="399" name="Shape 399"/>
          <p:cNvSpPr txBox="1">
            <a:spLocks noGrp="1"/>
          </p:cNvSpPr>
          <p:nvPr>
            <p:ph type="body" idx="1"/>
          </p:nvPr>
        </p:nvSpPr>
        <p:spPr>
          <a:xfrm>
            <a:off x="1981200" y="1295401"/>
            <a:ext cx="82296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2800" b="1"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For success in life, students need more than knowledge of math and reading. It is time to </a:t>
            </a:r>
            <a:r>
              <a:rPr lang="en-US" sz="2800" b="1" i="1" u="none" strike="noStrike" cap="none">
                <a:solidFill>
                  <a:srgbClr val="FF0000"/>
                </a:solidFill>
                <a:latin typeface="Calibri"/>
                <a:ea typeface="Calibri"/>
                <a:cs typeface="Calibri"/>
                <a:sym typeface="Calibri"/>
              </a:rPr>
              <a:t>expand the definition of student learning</a:t>
            </a:r>
            <a:r>
              <a:rPr lang="en-US" sz="2800" b="0" i="0" u="none" strike="noStrike" cap="none">
                <a:solidFill>
                  <a:schemeClr val="dk1"/>
                </a:solidFill>
                <a:latin typeface="Calibri"/>
                <a:ea typeface="Calibri"/>
                <a:cs typeface="Calibri"/>
                <a:sym typeface="Calibri"/>
              </a:rPr>
              <a:t>, </a:t>
            </a:r>
            <a:r>
              <a:rPr lang="en-US" sz="2800" b="1" i="1" u="none" strike="noStrike" cap="none">
                <a:solidFill>
                  <a:srgbClr val="3366FF"/>
                </a:solidFill>
                <a:latin typeface="Calibri"/>
                <a:ea typeface="Calibri"/>
                <a:cs typeface="Calibri"/>
                <a:sym typeface="Calibri"/>
              </a:rPr>
              <a:t>commit to the development of the “whole child,</a:t>
            </a:r>
            <a:r>
              <a:rPr lang="en-US" sz="2800" b="0" i="0" u="none" strike="noStrike" cap="none">
                <a:solidFill>
                  <a:schemeClr val="dk1"/>
                </a:solidFill>
                <a:latin typeface="Calibri"/>
                <a:ea typeface="Calibri"/>
                <a:cs typeface="Calibri"/>
                <a:sym typeface="Calibri"/>
              </a:rPr>
              <a:t>” and </a:t>
            </a:r>
            <a:r>
              <a:rPr lang="en-US" sz="2800" b="1" i="1" u="none" strike="noStrike" cap="none">
                <a:solidFill>
                  <a:srgbClr val="008000"/>
                </a:solidFill>
                <a:latin typeface="Calibri"/>
                <a:ea typeface="Calibri"/>
                <a:cs typeface="Calibri"/>
                <a:sym typeface="Calibri"/>
              </a:rPr>
              <a:t>invest in policies proven to link all schools to 21st century learning tools</a:t>
            </a:r>
            <a:r>
              <a:rPr lang="en-US" sz="28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0" u="none" strike="noStrike" cap="none">
              <a:solidFill>
                <a:srgbClr val="0000FF"/>
              </a:solidFill>
              <a:latin typeface="Calibri"/>
              <a:ea typeface="Calibri"/>
              <a:cs typeface="Calibri"/>
              <a:sym typeface="Calibri"/>
            </a:endParaRPr>
          </a:p>
          <a:p>
            <a:pPr marL="1371600" marR="0" lvl="2" indent="-457200" algn="l" rtl="0">
              <a:lnSpc>
                <a:spcPct val="90000"/>
              </a:lnSpc>
              <a:spcBef>
                <a:spcPts val="500"/>
              </a:spcBef>
              <a:spcAft>
                <a:spcPts val="0"/>
              </a:spcAft>
              <a:buClr>
                <a:schemeClr val="dk1"/>
              </a:buClr>
              <a:buSzPct val="100000"/>
              <a:buFont typeface="Arial"/>
              <a:buNone/>
            </a:pPr>
            <a:endParaRPr sz="2000" b="1" i="0" u="none" strike="noStrike" cap="none">
              <a:solidFill>
                <a:srgbClr val="008000"/>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1" i="1" u="sng" strike="noStrike" cap="none">
              <a:solidFill>
                <a:schemeClr val="dk1"/>
              </a:solidFill>
              <a:latin typeface="Calibri"/>
              <a:ea typeface="Calibri"/>
              <a:cs typeface="Calibri"/>
              <a:sym typeface="Calibri"/>
            </a:endParaRPr>
          </a:p>
        </p:txBody>
      </p:sp>
      <p:pic>
        <p:nvPicPr>
          <p:cNvPr id="400" name="Shape 400" descr="images.jpg"/>
          <p:cNvPicPr preferRelativeResize="0"/>
          <p:nvPr/>
        </p:nvPicPr>
        <p:blipFill rotWithShape="1">
          <a:blip r:embed="rId3">
            <a:alphaModFix/>
          </a:blip>
          <a:srcRect/>
          <a:stretch/>
        </p:blipFill>
        <p:spPr>
          <a:xfrm>
            <a:off x="4191000" y="4229100"/>
            <a:ext cx="3489590" cy="23214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1524000" y="274638"/>
            <a:ext cx="9144000" cy="944562"/>
          </a:xfrm>
          <a:prstGeom prst="rect">
            <a:avLst/>
          </a:prstGeom>
          <a:solidFill>
            <a:srgbClr val="3865B4"/>
          </a:solidFill>
          <a:ln>
            <a:noFill/>
          </a:ln>
        </p:spPr>
        <p:txBody>
          <a:bodyPr wrap="square" lIns="91425" tIns="45700" rIns="91425" bIns="45700" anchor="t" anchorCtr="0">
            <a:noAutofit/>
          </a:bodyPr>
          <a:lstStyle/>
          <a:p>
            <a:pPr marL="0" marR="0" lvl="0" indent="0" algn="ctr" rtl="0">
              <a:lnSpc>
                <a:spcPct val="90000"/>
              </a:lnSpc>
              <a:spcBef>
                <a:spcPts val="0"/>
              </a:spcBef>
              <a:buClr>
                <a:schemeClr val="accent4"/>
              </a:buClr>
              <a:buSzPct val="25000"/>
              <a:buFont typeface="Calibri"/>
              <a:buNone/>
            </a:pPr>
            <a:r>
              <a:rPr lang="en-US" sz="4400" b="0" i="0" u="none" strike="noStrike" cap="none">
                <a:solidFill>
                  <a:schemeClr val="accent4"/>
                </a:solidFill>
                <a:latin typeface="Calibri"/>
                <a:ea typeface="Calibri"/>
                <a:cs typeface="Calibri"/>
                <a:sym typeface="Calibri"/>
              </a:rPr>
              <a:t>Highly Effective Educators</a:t>
            </a:r>
          </a:p>
        </p:txBody>
      </p:sp>
      <p:sp>
        <p:nvSpPr>
          <p:cNvPr id="406" name="Shape 406"/>
          <p:cNvSpPr txBox="1">
            <a:spLocks noGrp="1"/>
          </p:cNvSpPr>
          <p:nvPr>
            <p:ph type="body" idx="1"/>
          </p:nvPr>
        </p:nvSpPr>
        <p:spPr>
          <a:xfrm>
            <a:off x="1981200" y="1447801"/>
            <a:ext cx="82296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2800" b="1"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The quality of teachers and school leaders is the greatest predictor of student achievement schools can influence. By attracting, developing, and retaining our state’s best educators, we can have a profound impact on student learning. </a:t>
            </a: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0" u="none" strike="noStrike" cap="none">
              <a:solidFill>
                <a:srgbClr val="0000FF"/>
              </a:solidFill>
              <a:latin typeface="Calibri"/>
              <a:ea typeface="Calibri"/>
              <a:cs typeface="Calibri"/>
              <a:sym typeface="Calibri"/>
            </a:endParaRPr>
          </a:p>
          <a:p>
            <a:pPr marL="1371600" marR="0" lvl="2" indent="-457200" algn="l" rtl="0">
              <a:lnSpc>
                <a:spcPct val="90000"/>
              </a:lnSpc>
              <a:spcBef>
                <a:spcPts val="500"/>
              </a:spcBef>
              <a:spcAft>
                <a:spcPts val="0"/>
              </a:spcAft>
              <a:buClr>
                <a:schemeClr val="dk1"/>
              </a:buClr>
              <a:buSzPct val="100000"/>
              <a:buFont typeface="Arial"/>
              <a:buNone/>
            </a:pPr>
            <a:endParaRPr sz="2000" b="1" i="0" u="none" strike="noStrike" cap="none">
              <a:solidFill>
                <a:srgbClr val="008000"/>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1" i="1" u="sng" strike="noStrike" cap="none">
              <a:solidFill>
                <a:schemeClr val="dk1"/>
              </a:solidFill>
              <a:latin typeface="Calibri"/>
              <a:ea typeface="Calibri"/>
              <a:cs typeface="Calibri"/>
              <a:sym typeface="Calibri"/>
            </a:endParaRPr>
          </a:p>
        </p:txBody>
      </p:sp>
      <p:pic>
        <p:nvPicPr>
          <p:cNvPr id="407" name="Shape 407" descr="search.jpg"/>
          <p:cNvPicPr preferRelativeResize="0"/>
          <p:nvPr/>
        </p:nvPicPr>
        <p:blipFill rotWithShape="1">
          <a:blip r:embed="rId3">
            <a:alphaModFix/>
          </a:blip>
          <a:srcRect/>
          <a:stretch/>
        </p:blipFill>
        <p:spPr>
          <a:xfrm>
            <a:off x="4368800" y="3951288"/>
            <a:ext cx="2790880" cy="20683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1146048" y="274638"/>
            <a:ext cx="9521952" cy="944562"/>
          </a:xfrm>
          <a:prstGeom prst="rect">
            <a:avLst/>
          </a:prstGeom>
          <a:solidFill>
            <a:srgbClr val="3865B4"/>
          </a:solidFill>
          <a:ln>
            <a:noFill/>
          </a:ln>
        </p:spPr>
        <p:txBody>
          <a:bodyPr wrap="square" lIns="91425" tIns="45700" rIns="91425" bIns="45700" anchor="t" anchorCtr="0">
            <a:noAutofit/>
          </a:bodyPr>
          <a:lstStyle/>
          <a:p>
            <a:pPr marL="0" marR="0" lvl="0" indent="0" algn="ctr" rtl="0">
              <a:lnSpc>
                <a:spcPct val="90000"/>
              </a:lnSpc>
              <a:spcBef>
                <a:spcPts val="0"/>
              </a:spcBef>
              <a:buClr>
                <a:schemeClr val="accent4"/>
              </a:buClr>
              <a:buSzPct val="25000"/>
              <a:buFont typeface="Calibri"/>
              <a:buNone/>
            </a:pPr>
            <a:r>
              <a:rPr lang="en-US" sz="4400" b="1" i="0" u="none" strike="noStrike" cap="none">
                <a:solidFill>
                  <a:schemeClr val="accent4"/>
                </a:solidFill>
                <a:latin typeface="Calibri"/>
                <a:ea typeface="Calibri"/>
                <a:cs typeface="Calibri"/>
                <a:sym typeface="Calibri"/>
              </a:rPr>
              <a:t>Shared Accountability</a:t>
            </a:r>
          </a:p>
        </p:txBody>
      </p:sp>
      <p:sp>
        <p:nvSpPr>
          <p:cNvPr id="413" name="Shape 413"/>
          <p:cNvSpPr txBox="1">
            <a:spLocks noGrp="1"/>
          </p:cNvSpPr>
          <p:nvPr>
            <p:ph type="body" idx="1"/>
          </p:nvPr>
        </p:nvSpPr>
        <p:spPr>
          <a:xfrm>
            <a:off x="1146048" y="1447801"/>
            <a:ext cx="9521952"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2800" b="1"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A quality education for all Illinois students cannot be ensured without the collaboration, compromise, and hard work of both educators and legislators. With that in mind, it is necessary to expand educator responsibility in the legislative process, create a shared accountability model, and restructure mandates to allow more local district flexibility. </a:t>
            </a: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0" u="none" strike="noStrike" cap="none">
              <a:solidFill>
                <a:srgbClr val="0000FF"/>
              </a:solidFill>
              <a:latin typeface="Calibri"/>
              <a:ea typeface="Calibri"/>
              <a:cs typeface="Calibri"/>
              <a:sym typeface="Calibri"/>
            </a:endParaRPr>
          </a:p>
          <a:p>
            <a:pPr marL="1371600" marR="0" lvl="2" indent="-457200" algn="l" rtl="0">
              <a:lnSpc>
                <a:spcPct val="90000"/>
              </a:lnSpc>
              <a:spcBef>
                <a:spcPts val="500"/>
              </a:spcBef>
              <a:spcAft>
                <a:spcPts val="0"/>
              </a:spcAft>
              <a:buClr>
                <a:schemeClr val="dk1"/>
              </a:buClr>
              <a:buSzPct val="100000"/>
              <a:buFont typeface="Arial"/>
              <a:buNone/>
            </a:pPr>
            <a:endParaRPr sz="2000" b="1" i="0" u="none" strike="noStrike" cap="none">
              <a:solidFill>
                <a:srgbClr val="008000"/>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1" i="1" u="sng" strike="noStrike" cap="none">
              <a:solidFill>
                <a:schemeClr val="dk1"/>
              </a:solidFill>
              <a:latin typeface="Calibri"/>
              <a:ea typeface="Calibri"/>
              <a:cs typeface="Calibri"/>
              <a:sym typeface="Calibri"/>
            </a:endParaRPr>
          </a:p>
        </p:txBody>
      </p:sp>
      <p:pic>
        <p:nvPicPr>
          <p:cNvPr id="414" name="Shape 414"/>
          <p:cNvPicPr preferRelativeResize="0"/>
          <p:nvPr/>
        </p:nvPicPr>
        <p:blipFill rotWithShape="1">
          <a:blip r:embed="rId3">
            <a:alphaModFix/>
          </a:blip>
          <a:srcRect/>
          <a:stretch/>
        </p:blipFill>
        <p:spPr>
          <a:xfrm>
            <a:off x="4277532" y="4144965"/>
            <a:ext cx="3192652" cy="20483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1524000" y="274638"/>
            <a:ext cx="9144000" cy="944562"/>
          </a:xfrm>
          <a:prstGeom prst="rect">
            <a:avLst/>
          </a:prstGeom>
          <a:solidFill>
            <a:srgbClr val="3865B4"/>
          </a:solidFill>
          <a:ln>
            <a:noFill/>
          </a:ln>
        </p:spPr>
        <p:txBody>
          <a:bodyPr wrap="square" lIns="91425" tIns="45700" rIns="91425" bIns="45700" anchor="t" anchorCtr="0">
            <a:noAutofit/>
          </a:bodyPr>
          <a:lstStyle/>
          <a:p>
            <a:pPr marL="0" marR="0" lvl="0" indent="0" algn="ctr" rtl="0">
              <a:lnSpc>
                <a:spcPct val="90000"/>
              </a:lnSpc>
              <a:spcBef>
                <a:spcPts val="0"/>
              </a:spcBef>
              <a:buClr>
                <a:schemeClr val="accent4"/>
              </a:buClr>
              <a:buSzPct val="25000"/>
              <a:buFont typeface="Calibri"/>
              <a:buNone/>
            </a:pPr>
            <a:r>
              <a:rPr lang="en-US" sz="4400" b="1" i="0" u="none" strike="noStrike" cap="none">
                <a:solidFill>
                  <a:schemeClr val="accent4"/>
                </a:solidFill>
                <a:latin typeface="Calibri"/>
                <a:ea typeface="Calibri"/>
                <a:cs typeface="Calibri"/>
                <a:sym typeface="Calibri"/>
              </a:rPr>
              <a:t>Equitable and Adequate Funding</a:t>
            </a:r>
          </a:p>
        </p:txBody>
      </p:sp>
      <p:sp>
        <p:nvSpPr>
          <p:cNvPr id="420" name="Shape 420"/>
          <p:cNvSpPr txBox="1">
            <a:spLocks noGrp="1"/>
          </p:cNvSpPr>
          <p:nvPr>
            <p:ph type="body" idx="1"/>
          </p:nvPr>
        </p:nvSpPr>
        <p:spPr>
          <a:xfrm>
            <a:off x="1524000" y="990601"/>
            <a:ext cx="91440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2800" b="1" i="1" u="none" strike="noStrike" cap="none">
                <a:solidFill>
                  <a:schemeClr val="dk1"/>
                </a:solidFill>
                <a:latin typeface="Calibri"/>
                <a:ea typeface="Calibri"/>
                <a:cs typeface="Calibri"/>
                <a:sym typeface="Calibri"/>
              </a:rPr>
              <a:t>   </a:t>
            </a:r>
          </a:p>
          <a:p>
            <a:pPr marL="14288" marR="0" lvl="0" indent="-14288"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All students in Illinois are entitled to a quality education. It is our duty to ensure our students have access to all necessary resources by improving equity in the funding model, appropriating adequate dollars for education, and allowing local school districts the autonomy needed to increase efficiency. </a:t>
            </a: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0" u="none" strike="noStrike" cap="none">
              <a:solidFill>
                <a:srgbClr val="0000FF"/>
              </a:solidFill>
              <a:latin typeface="Calibri"/>
              <a:ea typeface="Calibri"/>
              <a:cs typeface="Calibri"/>
              <a:sym typeface="Calibri"/>
            </a:endParaRPr>
          </a:p>
          <a:p>
            <a:pPr marL="1371600" marR="0" lvl="2" indent="-457200" algn="l" rtl="0">
              <a:lnSpc>
                <a:spcPct val="90000"/>
              </a:lnSpc>
              <a:spcBef>
                <a:spcPts val="500"/>
              </a:spcBef>
              <a:spcAft>
                <a:spcPts val="0"/>
              </a:spcAft>
              <a:buClr>
                <a:schemeClr val="dk1"/>
              </a:buClr>
              <a:buSzPct val="100000"/>
              <a:buFont typeface="Arial"/>
              <a:buNone/>
            </a:pPr>
            <a:endParaRPr sz="2000" b="1" i="0" u="none" strike="noStrike" cap="none">
              <a:solidFill>
                <a:srgbClr val="008000"/>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1" i="1" u="sng" strike="noStrike" cap="none">
              <a:solidFill>
                <a:schemeClr val="dk1"/>
              </a:solidFill>
              <a:latin typeface="Calibri"/>
              <a:ea typeface="Calibri"/>
              <a:cs typeface="Calibri"/>
              <a:sym typeface="Calibri"/>
            </a:endParaRPr>
          </a:p>
        </p:txBody>
      </p:sp>
      <p:pic>
        <p:nvPicPr>
          <p:cNvPr id="421" name="Shape 421"/>
          <p:cNvPicPr preferRelativeResize="0"/>
          <p:nvPr/>
        </p:nvPicPr>
        <p:blipFill rotWithShape="1">
          <a:blip r:embed="rId3">
            <a:alphaModFix/>
          </a:blip>
          <a:srcRect/>
          <a:stretch/>
        </p:blipFill>
        <p:spPr>
          <a:xfrm>
            <a:off x="4473146" y="4244813"/>
            <a:ext cx="2842054" cy="20627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1524000" y="274638"/>
            <a:ext cx="9144000" cy="944562"/>
          </a:xfrm>
          <a:prstGeom prst="rect">
            <a:avLst/>
          </a:prstGeom>
          <a:solidFill>
            <a:srgbClr val="3865B4"/>
          </a:solidFill>
          <a:ln>
            <a:noFill/>
          </a:ln>
        </p:spPr>
        <p:txBody>
          <a:bodyPr wrap="square" lIns="91425" tIns="45700" rIns="91425" bIns="45700" anchor="t" anchorCtr="0">
            <a:noAutofit/>
          </a:bodyPr>
          <a:lstStyle/>
          <a:p>
            <a:pPr marL="0" marR="0" lvl="0" indent="0" algn="ctr" rtl="0">
              <a:lnSpc>
                <a:spcPct val="90000"/>
              </a:lnSpc>
              <a:spcBef>
                <a:spcPts val="0"/>
              </a:spcBef>
              <a:buClr>
                <a:schemeClr val="accent4"/>
              </a:buClr>
              <a:buSzPct val="25000"/>
              <a:buFont typeface="Calibri"/>
              <a:buNone/>
            </a:pPr>
            <a:r>
              <a:rPr lang="en-US" sz="4400" b="1" i="0" u="none" strike="noStrike" cap="none">
                <a:solidFill>
                  <a:schemeClr val="accent4"/>
                </a:solidFill>
                <a:latin typeface="Calibri"/>
                <a:ea typeface="Calibri"/>
                <a:cs typeface="Calibri"/>
                <a:sym typeface="Calibri"/>
              </a:rPr>
              <a:t>Core Values</a:t>
            </a:r>
          </a:p>
        </p:txBody>
      </p:sp>
      <p:sp>
        <p:nvSpPr>
          <p:cNvPr id="427" name="Shape 427"/>
          <p:cNvSpPr txBox="1">
            <a:spLocks noGrp="1"/>
          </p:cNvSpPr>
          <p:nvPr>
            <p:ph type="body" idx="1"/>
          </p:nvPr>
        </p:nvSpPr>
        <p:spPr>
          <a:xfrm>
            <a:off x="929898" y="990600"/>
            <a:ext cx="10275378" cy="5425697"/>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2800" b="1" i="1" u="none" strike="noStrike" cap="none">
                <a:solidFill>
                  <a:schemeClr val="dk1"/>
                </a:solidFill>
                <a:latin typeface="Calibri"/>
                <a:ea typeface="Calibri"/>
                <a:cs typeface="Calibri"/>
                <a:sym typeface="Calibri"/>
              </a:rPr>
              <a:t>   </a:t>
            </a:r>
          </a:p>
          <a:p>
            <a:pPr marL="228600" marR="0" lvl="0" indent="-228600" algn="ctr" rtl="0">
              <a:lnSpc>
                <a:spcPct val="90000"/>
              </a:lnSpc>
              <a:spcBef>
                <a:spcPts val="1000"/>
              </a:spcBef>
              <a:spcAft>
                <a:spcPts val="0"/>
              </a:spcAft>
              <a:buClr>
                <a:srgbClr val="0000FF"/>
              </a:buClr>
              <a:buSzPct val="25000"/>
              <a:buFont typeface="Arial"/>
              <a:buNone/>
            </a:pPr>
            <a:r>
              <a:rPr lang="en-US" sz="2800" b="1" i="1" u="sng" strike="noStrike" cap="none">
                <a:solidFill>
                  <a:srgbClr val="0000FF"/>
                </a:solidFill>
                <a:latin typeface="Calibri"/>
                <a:ea typeface="Calibri"/>
                <a:cs typeface="Calibri"/>
                <a:sym typeface="Calibri"/>
              </a:rPr>
              <a:t>Vision 2020 is based on the following Core Values</a:t>
            </a:r>
          </a:p>
          <a:p>
            <a:pPr marL="228600" marR="0" lvl="0" indent="-228600" algn="ctr"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ctr" rtl="0">
              <a:lnSpc>
                <a:spcPct val="90000"/>
              </a:lnSpc>
              <a:spcBef>
                <a:spcPts val="1000"/>
              </a:spcBef>
              <a:spcAft>
                <a:spcPts val="0"/>
              </a:spcAft>
              <a:buClr>
                <a:srgbClr val="FF0000"/>
              </a:buClr>
              <a:buSzPct val="100000"/>
              <a:buFont typeface="Arial"/>
              <a:buChar char="•"/>
            </a:pPr>
            <a:r>
              <a:rPr lang="en-US" sz="2800" b="1" i="0" u="none" strike="noStrike" cap="none">
                <a:solidFill>
                  <a:srgbClr val="FF0000"/>
                </a:solidFill>
                <a:latin typeface="Calibri"/>
                <a:ea typeface="Calibri"/>
                <a:cs typeface="Calibri"/>
                <a:sym typeface="Calibri"/>
              </a:rPr>
              <a:t>High Expectations and Quality</a:t>
            </a:r>
          </a:p>
          <a:p>
            <a:pPr marL="228600" marR="0" lvl="0" indent="-228600" algn="ctr" rtl="0">
              <a:lnSpc>
                <a:spcPct val="90000"/>
              </a:lnSpc>
              <a:spcBef>
                <a:spcPts val="1000"/>
              </a:spcBef>
              <a:spcAft>
                <a:spcPts val="0"/>
              </a:spcAft>
              <a:buClr>
                <a:srgbClr val="00B050"/>
              </a:buClr>
              <a:buSzPct val="100000"/>
              <a:buFont typeface="Arial"/>
              <a:buChar char="•"/>
            </a:pPr>
            <a:r>
              <a:rPr lang="en-US" sz="2800" b="1" i="0" u="none" strike="noStrike" cap="none">
                <a:solidFill>
                  <a:srgbClr val="00B050"/>
                </a:solidFill>
                <a:latin typeface="Calibri"/>
                <a:ea typeface="Calibri"/>
                <a:cs typeface="Calibri"/>
                <a:sym typeface="Calibri"/>
              </a:rPr>
              <a:t>Shared Accountability</a:t>
            </a:r>
          </a:p>
          <a:p>
            <a:pPr marL="228600" marR="0" lvl="0" indent="-228600" algn="ctr" rtl="0">
              <a:lnSpc>
                <a:spcPct val="90000"/>
              </a:lnSpc>
              <a:spcBef>
                <a:spcPts val="1000"/>
              </a:spcBef>
              <a:spcAft>
                <a:spcPts val="0"/>
              </a:spcAft>
              <a:buClr>
                <a:schemeClr val="accent1"/>
              </a:buClr>
              <a:buSzPct val="100000"/>
              <a:buFont typeface="Arial"/>
              <a:buChar char="•"/>
            </a:pPr>
            <a:r>
              <a:rPr lang="en-US" sz="2800" b="1" i="0" u="none" strike="noStrike" cap="none">
                <a:solidFill>
                  <a:schemeClr val="accent1"/>
                </a:solidFill>
                <a:latin typeface="Calibri"/>
                <a:ea typeface="Calibri"/>
                <a:cs typeface="Calibri"/>
                <a:sym typeface="Calibri"/>
              </a:rPr>
              <a:t>Innovation</a:t>
            </a:r>
          </a:p>
          <a:p>
            <a:pPr marL="228600" marR="0" lvl="0" indent="-228600" algn="ctr" rtl="0">
              <a:lnSpc>
                <a:spcPct val="90000"/>
              </a:lnSpc>
              <a:spcBef>
                <a:spcPts val="1000"/>
              </a:spcBef>
              <a:spcAft>
                <a:spcPts val="0"/>
              </a:spcAft>
              <a:buClr>
                <a:schemeClr val="accent2"/>
              </a:buClr>
              <a:buSzPct val="100000"/>
              <a:buFont typeface="Arial"/>
              <a:buChar char="•"/>
            </a:pPr>
            <a:r>
              <a:rPr lang="en-US" sz="2800" b="1" i="0" u="none" strike="noStrike" cap="none">
                <a:solidFill>
                  <a:schemeClr val="accent2"/>
                </a:solidFill>
                <a:latin typeface="Calibri"/>
                <a:ea typeface="Calibri"/>
                <a:cs typeface="Calibri"/>
                <a:sym typeface="Calibri"/>
              </a:rPr>
              <a:t>Equity</a:t>
            </a:r>
          </a:p>
          <a:p>
            <a:pPr marL="228600" marR="0" lvl="0" indent="-228600" algn="ctr" rtl="0">
              <a:lnSpc>
                <a:spcPct val="90000"/>
              </a:lnSpc>
              <a:spcBef>
                <a:spcPts val="1000"/>
              </a:spcBef>
              <a:spcAft>
                <a:spcPts val="0"/>
              </a:spcAft>
              <a:buClr>
                <a:srgbClr val="7030A0"/>
              </a:buClr>
              <a:buSzPct val="100000"/>
              <a:buFont typeface="Arial"/>
              <a:buChar char="•"/>
            </a:pPr>
            <a:r>
              <a:rPr lang="en-US" sz="2800" b="1" i="0" u="none" strike="noStrike" cap="none">
                <a:solidFill>
                  <a:srgbClr val="7030A0"/>
                </a:solidFill>
                <a:latin typeface="Calibri"/>
                <a:ea typeface="Calibri"/>
                <a:cs typeface="Calibri"/>
                <a:sym typeface="Calibri"/>
              </a:rPr>
              <a:t>Transparency</a:t>
            </a:r>
          </a:p>
          <a:p>
            <a:pPr marL="228600" marR="0" lvl="0" indent="-228600" algn="ctr" rtl="0">
              <a:lnSpc>
                <a:spcPct val="90000"/>
              </a:lnSpc>
              <a:spcBef>
                <a:spcPts val="1000"/>
              </a:spcBef>
              <a:spcAft>
                <a:spcPts val="0"/>
              </a:spcAft>
              <a:buClr>
                <a:schemeClr val="dk1"/>
              </a:buClr>
              <a:buSzPct val="100000"/>
              <a:buFont typeface="Arial"/>
              <a:buChar char="•"/>
            </a:pPr>
            <a:r>
              <a:rPr lang="en-US" sz="2800" b="1" i="0" u="none" strike="noStrike" cap="none">
                <a:solidFill>
                  <a:schemeClr val="dk1"/>
                </a:solidFill>
                <a:latin typeface="Calibri"/>
                <a:ea typeface="Calibri"/>
                <a:cs typeface="Calibri"/>
                <a:sym typeface="Calibri"/>
              </a:rPr>
              <a:t>Continuous Improvement</a:t>
            </a:r>
          </a:p>
          <a:p>
            <a:pPr marL="228600" marR="0" lvl="0" indent="-228600" algn="ctr" rtl="0">
              <a:lnSpc>
                <a:spcPct val="90000"/>
              </a:lnSpc>
              <a:spcBef>
                <a:spcPts val="1000"/>
              </a:spcBef>
              <a:spcAft>
                <a:spcPts val="0"/>
              </a:spcAft>
              <a:buClr>
                <a:srgbClr val="7F6000"/>
              </a:buClr>
              <a:buSzPct val="100000"/>
              <a:buFont typeface="Arial"/>
              <a:buChar char="•"/>
            </a:pPr>
            <a:r>
              <a:rPr lang="en-US" sz="2800" b="1" i="0" u="none" strike="noStrike" cap="none">
                <a:solidFill>
                  <a:srgbClr val="7F6000"/>
                </a:solidFill>
                <a:latin typeface="Calibri"/>
                <a:ea typeface="Calibri"/>
                <a:cs typeface="Calibri"/>
                <a:sym typeface="Calibri"/>
              </a:rPr>
              <a:t>Partnerships</a:t>
            </a: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1" u="sng" strike="noStrike" cap="none">
              <a:solidFill>
                <a:srgbClr val="0000FF"/>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1" i="0" u="none" strike="noStrike" cap="none">
              <a:solidFill>
                <a:srgbClr val="0000FF"/>
              </a:solidFill>
              <a:latin typeface="Calibri"/>
              <a:ea typeface="Calibri"/>
              <a:cs typeface="Calibri"/>
              <a:sym typeface="Calibri"/>
            </a:endParaRPr>
          </a:p>
          <a:p>
            <a:pPr marL="1371600" marR="0" lvl="2" indent="-457200" algn="l" rtl="0">
              <a:lnSpc>
                <a:spcPct val="90000"/>
              </a:lnSpc>
              <a:spcBef>
                <a:spcPts val="500"/>
              </a:spcBef>
              <a:spcAft>
                <a:spcPts val="0"/>
              </a:spcAft>
              <a:buClr>
                <a:schemeClr val="dk1"/>
              </a:buClr>
              <a:buSzPct val="100000"/>
              <a:buFont typeface="Arial"/>
              <a:buNone/>
            </a:pPr>
            <a:endParaRPr sz="2000" b="1" i="0" u="none" strike="noStrike" cap="none">
              <a:solidFill>
                <a:srgbClr val="008000"/>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1" i="1" u="sng"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p:nvPr/>
        </p:nvSpPr>
        <p:spPr>
          <a:xfrm>
            <a:off x="17518" y="2556"/>
            <a:ext cx="12192000"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433" name="Shape 433"/>
          <p:cNvCxnSpPr/>
          <p:nvPr/>
        </p:nvCxnSpPr>
        <p:spPr>
          <a:xfrm rot="10800000">
            <a:off x="1508760" y="3431556"/>
            <a:ext cx="0" cy="1737360"/>
          </a:xfrm>
          <a:prstGeom prst="straightConnector1">
            <a:avLst/>
          </a:prstGeom>
          <a:noFill/>
          <a:ln w="19050" cap="sq" cmpd="sng">
            <a:solidFill>
              <a:schemeClr val="dk1"/>
            </a:solidFill>
            <a:prstDash val="solid"/>
            <a:miter lim="800000"/>
            <a:headEnd type="none" w="med" len="med"/>
            <a:tailEnd type="none" w="med" len="med"/>
          </a:ln>
        </p:spPr>
      </p:cxnSp>
      <p:sp>
        <p:nvSpPr>
          <p:cNvPr id="434" name="Shape 434"/>
          <p:cNvSpPr/>
          <p:nvPr/>
        </p:nvSpPr>
        <p:spPr>
          <a:xfrm>
            <a:off x="8701147" y="5004581"/>
            <a:ext cx="962395" cy="962395"/>
          </a:xfrm>
          <a:prstGeom prst="ellipse">
            <a:avLst/>
          </a:prstGeom>
          <a:solidFill>
            <a:srgbClr val="4C6F74"/>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5" name="Shape 435"/>
          <p:cNvSpPr/>
          <p:nvPr/>
        </p:nvSpPr>
        <p:spPr>
          <a:xfrm>
            <a:off x="10463725" y="4865965"/>
            <a:ext cx="293695" cy="293695"/>
          </a:xfrm>
          <a:prstGeom prst="ellipse">
            <a:avLst/>
          </a:prstGeom>
          <a:solidFill>
            <a:srgbClr val="FB5630"/>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6" name="Shape 436"/>
          <p:cNvSpPr/>
          <p:nvPr/>
        </p:nvSpPr>
        <p:spPr>
          <a:xfrm>
            <a:off x="6492114" y="10"/>
            <a:ext cx="5699887" cy="4059234"/>
          </a:xfrm>
          <a:custGeom>
            <a:avLst/>
            <a:gdLst/>
            <a:ahLst/>
            <a:cxnLst/>
            <a:rect l="0" t="0" r="0" b="0"/>
            <a:pathLst>
              <a:path w="120000" h="120000" extrusionOk="0">
                <a:moveTo>
                  <a:pt x="0" y="0"/>
                </a:moveTo>
                <a:lnTo>
                  <a:pt x="120000" y="0"/>
                </a:lnTo>
                <a:lnTo>
                  <a:pt x="120000" y="116595"/>
                </a:lnTo>
                <a:lnTo>
                  <a:pt x="116334" y="117670"/>
                </a:lnTo>
                <a:cubicBezTo>
                  <a:pt x="110447" y="119200"/>
                  <a:pt x="104378" y="120000"/>
                  <a:pt x="98175" y="120000"/>
                </a:cubicBezTo>
                <a:cubicBezTo>
                  <a:pt x="48556" y="120000"/>
                  <a:pt x="7451" y="68813"/>
                  <a:pt x="180" y="1993"/>
                </a:cubicBezTo>
                <a:close/>
              </a:path>
            </a:pathLst>
          </a:custGeom>
          <a:noFill/>
          <a:ln>
            <a:noFill/>
          </a:ln>
        </p:spPr>
      </p:sp>
      <p:sp>
        <p:nvSpPr>
          <p:cNvPr id="437" name="Shape 437"/>
          <p:cNvSpPr txBox="1">
            <a:spLocks noGrp="1"/>
          </p:cNvSpPr>
          <p:nvPr>
            <p:ph type="body" idx="1"/>
          </p:nvPr>
        </p:nvSpPr>
        <p:spPr>
          <a:xfrm>
            <a:off x="640080" y="595293"/>
            <a:ext cx="5676637" cy="3463951"/>
          </a:xfrm>
          <a:prstGeom prst="rect">
            <a:avLst/>
          </a:prstGeom>
          <a:noFill/>
          <a:ln>
            <a:noFill/>
          </a:ln>
        </p:spPr>
        <p:txBody>
          <a:bodyPr wrap="square" lIns="91425" tIns="45700" rIns="91425" bIns="45700" anchor="ctr" anchorCtr="0">
            <a:noAutofit/>
          </a:bodyPr>
          <a:lstStyle/>
          <a:p>
            <a:pPr marL="228600" marR="0" lvl="0" indent="-228600" algn="l" rtl="0">
              <a:lnSpc>
                <a:spcPct val="90000"/>
              </a:lnSpc>
              <a:spcBef>
                <a:spcPts val="0"/>
              </a:spcBef>
              <a:buClr>
                <a:schemeClr val="dk1"/>
              </a:buClr>
              <a:buSzPct val="25000"/>
              <a:buFont typeface="Arial"/>
              <a:buNone/>
            </a:pPr>
            <a:r>
              <a:rPr lang="en-US" sz="1800" b="0" i="0" u="none" strike="noStrike" cap="none" dirty="0">
                <a:solidFill>
                  <a:schemeClr val="dk1"/>
                </a:solidFill>
                <a:latin typeface="Calibri"/>
                <a:ea typeface="Calibri"/>
                <a:cs typeface="Calibri"/>
                <a:sym typeface="Calibri"/>
              </a:rPr>
              <a:t>  </a:t>
            </a:r>
            <a:r>
              <a:rPr lang="en-US" sz="3600" b="0" i="0" u="none" strike="noStrike" cap="none" dirty="0">
                <a:solidFill>
                  <a:schemeClr val="dk1"/>
                </a:solidFill>
                <a:latin typeface="Calibri"/>
                <a:ea typeface="Calibri"/>
                <a:cs typeface="Calibri"/>
                <a:sym typeface="Calibri"/>
              </a:rPr>
              <a:t>The words of </a:t>
            </a:r>
            <a:r>
              <a:rPr lang="en-US" sz="3600" b="1" i="0" u="none" strike="noStrike" cap="none" dirty="0">
                <a:solidFill>
                  <a:schemeClr val="dk1"/>
                </a:solidFill>
                <a:latin typeface="Calibri"/>
                <a:ea typeface="Calibri"/>
                <a:cs typeface="Calibri"/>
                <a:sym typeface="Calibri"/>
              </a:rPr>
              <a:t>mission and vision statements </a:t>
            </a:r>
            <a:r>
              <a:rPr lang="en-US" sz="3600" b="0" i="0" u="none" strike="noStrike" cap="none" dirty="0">
                <a:solidFill>
                  <a:schemeClr val="dk1"/>
                </a:solidFill>
                <a:latin typeface="Calibri"/>
                <a:ea typeface="Calibri"/>
                <a:cs typeface="Calibri"/>
                <a:sym typeface="Calibri"/>
              </a:rPr>
              <a:t>are </a:t>
            </a:r>
            <a:r>
              <a:rPr lang="en-US" sz="3600" b="1" i="1" u="none" strike="noStrike" cap="none" dirty="0">
                <a:solidFill>
                  <a:schemeClr val="dk1"/>
                </a:solidFill>
                <a:latin typeface="Calibri"/>
                <a:ea typeface="Calibri"/>
                <a:cs typeface="Calibri"/>
                <a:sym typeface="Calibri"/>
              </a:rPr>
              <a:t>not worth the paper they are written on unless people begin to do something differently.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08" y="957772"/>
            <a:ext cx="5466788" cy="315322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506628" y="1295401"/>
            <a:ext cx="8167816" cy="4525963"/>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000000"/>
              </a:buClr>
              <a:buSzPct val="25000"/>
              <a:buFont typeface="Arial"/>
              <a:buNone/>
            </a:pPr>
            <a:r>
              <a:rPr lang="en-US" sz="2800" b="1" i="0" u="sng" strike="noStrike" cap="none">
                <a:solidFill>
                  <a:srgbClr val="000000"/>
                </a:solidFill>
                <a:latin typeface="Calibri"/>
                <a:ea typeface="Calibri"/>
                <a:cs typeface="Calibri"/>
                <a:sym typeface="Calibri"/>
              </a:rPr>
              <a:t>MISSION:</a:t>
            </a:r>
            <a:r>
              <a:rPr lang="en-US" sz="2800" b="0" i="0" u="none" strike="noStrike" cap="none">
                <a:solidFill>
                  <a:srgbClr val="000000"/>
                </a:solidFill>
                <a:latin typeface="Calibri"/>
                <a:ea typeface="Calibri"/>
                <a:cs typeface="Calibri"/>
                <a:sym typeface="Calibri"/>
              </a:rPr>
              <a:t>  The mission pillar asked the question</a:t>
            </a:r>
            <a:r>
              <a:rPr lang="en-US" sz="3300" b="0" i="0" u="none" strike="noStrike" cap="none">
                <a:solidFill>
                  <a:srgbClr val="000000"/>
                </a:solidFill>
                <a:latin typeface="Calibri"/>
                <a:ea typeface="Calibri"/>
                <a:cs typeface="Calibri"/>
                <a:sym typeface="Calibri"/>
              </a:rPr>
              <a:t>, “WHY?”  More specifically, it asks “Why do we Exist?”  The intent of this question is to help reach agreement regarding the </a:t>
            </a:r>
            <a:r>
              <a:rPr lang="en-US" sz="3300" b="1" i="0" u="none" strike="noStrike" cap="none">
                <a:solidFill>
                  <a:srgbClr val="FF0000"/>
                </a:solidFill>
                <a:latin typeface="Calibri"/>
                <a:ea typeface="Calibri"/>
                <a:cs typeface="Calibri"/>
                <a:sym typeface="Calibri"/>
              </a:rPr>
              <a:t>fundamental purpose of the organization.</a:t>
            </a:r>
            <a:r>
              <a:rPr lang="en-US" sz="3300" b="0" i="0" u="none" strike="noStrike" cap="none">
                <a:solidFill>
                  <a:srgbClr val="000000"/>
                </a:solidFill>
                <a:latin typeface="Calibri"/>
                <a:ea typeface="Calibri"/>
                <a:cs typeface="Calibri"/>
                <a:sym typeface="Calibri"/>
              </a:rPr>
              <a:t>  This clarity of purpose can help establish priorities and becomes an important factor to guide decisions.”</a:t>
            </a:r>
          </a:p>
          <a:p>
            <a:pPr marL="0" marR="0" lvl="0" indent="0" algn="l" rtl="0">
              <a:lnSpc>
                <a:spcPct val="80000"/>
              </a:lnSpc>
              <a:spcBef>
                <a:spcPts val="1000"/>
              </a:spcBef>
              <a:spcAft>
                <a:spcPts val="0"/>
              </a:spcAft>
              <a:buClr>
                <a:schemeClr val="dk1"/>
              </a:buClr>
              <a:buSzPct val="25000"/>
              <a:buFont typeface="Arial"/>
              <a:buNone/>
            </a:pPr>
            <a:endParaRPr sz="3300" b="0" i="0" u="none" strike="noStrike" cap="none">
              <a:solidFill>
                <a:srgbClr val="000000"/>
              </a:solidFill>
              <a:latin typeface="Calibri"/>
              <a:ea typeface="Calibri"/>
              <a:cs typeface="Calibri"/>
              <a:sym typeface="Calibri"/>
            </a:endParaRPr>
          </a:p>
          <a:p>
            <a:pPr marL="0" marR="0" lvl="0" indent="0" algn="l" rtl="0">
              <a:lnSpc>
                <a:spcPct val="80000"/>
              </a:lnSpc>
              <a:spcBef>
                <a:spcPts val="1000"/>
              </a:spcBef>
              <a:spcAft>
                <a:spcPts val="0"/>
              </a:spcAft>
              <a:buClr>
                <a:srgbClr val="000000"/>
              </a:buClr>
              <a:buSzPct val="100000"/>
              <a:buFont typeface="Arial"/>
              <a:buChar char="•"/>
            </a:pPr>
            <a:r>
              <a:rPr lang="en-US" sz="1800" b="0" i="0" u="none" strike="noStrike" cap="none">
                <a:solidFill>
                  <a:srgbClr val="000000"/>
                </a:solidFill>
                <a:latin typeface="Calibri"/>
                <a:ea typeface="Calibri"/>
                <a:cs typeface="Calibri"/>
                <a:sym typeface="Calibri"/>
              </a:rPr>
              <a:t>(DuFour, DuFour, Eaker, and Many,  </a:t>
            </a:r>
            <a:r>
              <a:rPr lang="en-US" sz="1800" b="1" i="1" u="none" strike="noStrike" cap="none">
                <a:solidFill>
                  <a:srgbClr val="000000"/>
                </a:solidFill>
                <a:latin typeface="Calibri"/>
                <a:ea typeface="Calibri"/>
                <a:cs typeface="Calibri"/>
                <a:sym typeface="Calibri"/>
              </a:rPr>
              <a:t>Learning By Doing,</a:t>
            </a:r>
            <a:r>
              <a:rPr lang="en-US" sz="1800" b="0" i="0" u="none" strike="noStrike" cap="none">
                <a:solidFill>
                  <a:srgbClr val="000000"/>
                </a:solidFill>
                <a:latin typeface="Calibri"/>
                <a:ea typeface="Calibri"/>
                <a:cs typeface="Calibri"/>
                <a:sym typeface="Calibri"/>
              </a:rPr>
              <a:t> Second Edition: Solution-Tree, 2010)</a:t>
            </a:r>
          </a:p>
          <a:p>
            <a:pPr marL="0" marR="0" lvl="0" indent="0" algn="l" rtl="0">
              <a:lnSpc>
                <a:spcPct val="8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443" name="Shape 443"/>
          <p:cNvSpPr txBox="1"/>
          <p:nvPr/>
        </p:nvSpPr>
        <p:spPr>
          <a:xfrm>
            <a:off x="185351" y="274638"/>
            <a:ext cx="11677135"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spcBef>
                <a:spcPts val="0"/>
              </a:spcBef>
              <a:buSzPct val="25000"/>
              <a:buNone/>
            </a:pPr>
            <a:r>
              <a:rPr lang="en-US" sz="4400" b="1">
                <a:solidFill>
                  <a:schemeClr val="dk2"/>
                </a:solidFill>
                <a:latin typeface="Calibri"/>
                <a:ea typeface="Calibri"/>
                <a:cs typeface="Calibri"/>
                <a:sym typeface="Calibri"/>
              </a:rPr>
              <a:t>VISION AND MISSION</a:t>
            </a:r>
          </a:p>
        </p:txBody>
      </p:sp>
      <p:pic>
        <p:nvPicPr>
          <p:cNvPr id="444" name="Shape 444"/>
          <p:cNvPicPr preferRelativeResize="0"/>
          <p:nvPr/>
        </p:nvPicPr>
        <p:blipFill rotWithShape="1">
          <a:blip r:embed="rId3">
            <a:alphaModFix/>
          </a:blip>
          <a:srcRect/>
          <a:stretch/>
        </p:blipFill>
        <p:spPr>
          <a:xfrm>
            <a:off x="8558600" y="1295401"/>
            <a:ext cx="3461950" cy="3461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444843" y="1448530"/>
            <a:ext cx="8229601" cy="4525962"/>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Arial"/>
              <a:buNone/>
            </a:pPr>
            <a:r>
              <a:rPr lang="en-US" sz="2975" b="1" i="0" u="sng" strike="noStrike" cap="none">
                <a:solidFill>
                  <a:schemeClr val="dk1"/>
                </a:solidFill>
                <a:latin typeface="Calibri"/>
                <a:ea typeface="Calibri"/>
                <a:cs typeface="Calibri"/>
                <a:sym typeface="Calibri"/>
              </a:rPr>
              <a:t>VISION:</a:t>
            </a:r>
            <a:r>
              <a:rPr lang="en-US" sz="2975" b="0" i="0" u="none" strike="noStrike" cap="none">
                <a:solidFill>
                  <a:schemeClr val="dk1"/>
                </a:solidFill>
                <a:latin typeface="Calibri"/>
                <a:ea typeface="Calibri"/>
                <a:cs typeface="Calibri"/>
                <a:sym typeface="Calibri"/>
              </a:rPr>
              <a:t>  The vision pillar asks “What?”—that is, “What must we become in order to accomplish our fundamental purpose?”   In pursuing this question, the district attempts to </a:t>
            </a:r>
            <a:r>
              <a:rPr lang="en-US" sz="2975" b="1" i="1" u="none" strike="noStrike" cap="none">
                <a:solidFill>
                  <a:srgbClr val="0000FF"/>
                </a:solidFill>
                <a:latin typeface="Calibri"/>
                <a:ea typeface="Calibri"/>
                <a:cs typeface="Calibri"/>
                <a:sym typeface="Calibri"/>
              </a:rPr>
              <a:t>create a compelling, attractive, realistic future that describes what they hope their district will become</a:t>
            </a:r>
            <a:r>
              <a:rPr lang="en-US" sz="2975" b="0" i="0" u="none" strike="noStrike" cap="none">
                <a:solidFill>
                  <a:schemeClr val="dk1"/>
                </a:solidFill>
                <a:latin typeface="Calibri"/>
                <a:ea typeface="Calibri"/>
                <a:cs typeface="Calibri"/>
                <a:sym typeface="Calibri"/>
              </a:rPr>
              <a:t>.  Vision provides </a:t>
            </a:r>
            <a:r>
              <a:rPr lang="en-US" sz="2975" b="1" i="0" u="none" strike="noStrike" cap="none">
                <a:solidFill>
                  <a:srgbClr val="FF0000"/>
                </a:solidFill>
                <a:latin typeface="Calibri"/>
                <a:ea typeface="Calibri"/>
                <a:cs typeface="Calibri"/>
                <a:sym typeface="Calibri"/>
              </a:rPr>
              <a:t>a sense of direction and a basis for assessing both the currently reality of the district and potential strategies, programs, and procedures to improve upon that reality</a:t>
            </a:r>
            <a:r>
              <a:rPr lang="en-US" sz="2550" b="1" i="0" u="none" strike="noStrike" cap="none">
                <a:solidFill>
                  <a:srgbClr val="FF0000"/>
                </a:solidFill>
                <a:latin typeface="Calibri"/>
                <a:ea typeface="Calibri"/>
                <a:cs typeface="Calibri"/>
                <a:sym typeface="Calibri"/>
              </a:rPr>
              <a:t>.  </a:t>
            </a:r>
          </a:p>
          <a:p>
            <a:pPr marL="0" marR="0" lvl="0" indent="0" algn="l" rtl="0">
              <a:lnSpc>
                <a:spcPct val="70000"/>
              </a:lnSpc>
              <a:spcBef>
                <a:spcPts val="1000"/>
              </a:spcBef>
              <a:spcAft>
                <a:spcPts val="0"/>
              </a:spcAft>
              <a:buClr>
                <a:schemeClr val="dk1"/>
              </a:buClr>
              <a:buSzPct val="25000"/>
              <a:buFont typeface="Arial"/>
              <a:buNone/>
            </a:pPr>
            <a:endParaRPr sz="2380" b="1" i="0" u="none" strike="noStrike" cap="none">
              <a:solidFill>
                <a:srgbClr val="FF0000"/>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ct val="25000"/>
              <a:buFont typeface="Arial"/>
              <a:buNone/>
            </a:pPr>
            <a:r>
              <a:rPr lang="en-US" sz="1870" b="0" i="0" u="none" strike="noStrike" cap="none">
                <a:solidFill>
                  <a:srgbClr val="000000"/>
                </a:solidFill>
                <a:latin typeface="Calibri"/>
                <a:ea typeface="Calibri"/>
                <a:cs typeface="Calibri"/>
                <a:sym typeface="Calibri"/>
              </a:rPr>
              <a:t>(DuFour, DuFour, Eaker, and Many,  </a:t>
            </a:r>
            <a:r>
              <a:rPr lang="en-US" sz="1870" b="1" i="1" u="none" strike="noStrike" cap="none">
                <a:solidFill>
                  <a:srgbClr val="000000"/>
                </a:solidFill>
                <a:latin typeface="Calibri"/>
                <a:ea typeface="Calibri"/>
                <a:cs typeface="Calibri"/>
                <a:sym typeface="Calibri"/>
              </a:rPr>
              <a:t>Learning By Doing,</a:t>
            </a:r>
            <a:r>
              <a:rPr lang="en-US" sz="1870" b="0" i="0" u="none" strike="noStrike" cap="none">
                <a:solidFill>
                  <a:srgbClr val="000000"/>
                </a:solidFill>
                <a:latin typeface="Calibri"/>
                <a:ea typeface="Calibri"/>
                <a:cs typeface="Calibri"/>
                <a:sym typeface="Calibri"/>
              </a:rPr>
              <a:t> Second Edition: Solution-Tree, 2010)</a:t>
            </a:r>
          </a:p>
          <a:p>
            <a:pPr marL="0" marR="0" lvl="0" indent="0" algn="l" rtl="0">
              <a:lnSpc>
                <a:spcPct val="70000"/>
              </a:lnSpc>
              <a:spcBef>
                <a:spcPts val="1000"/>
              </a:spcBef>
              <a:buClr>
                <a:schemeClr val="dk1"/>
              </a:buClr>
              <a:buSzPct val="25000"/>
              <a:buFont typeface="Arial"/>
              <a:buNone/>
            </a:pPr>
            <a:endParaRPr sz="2380" b="1" i="0" u="none" strike="noStrike" cap="none">
              <a:solidFill>
                <a:srgbClr val="FF0000"/>
              </a:solidFill>
              <a:latin typeface="Calibri"/>
              <a:ea typeface="Calibri"/>
              <a:cs typeface="Calibri"/>
              <a:sym typeface="Calibri"/>
            </a:endParaRPr>
          </a:p>
        </p:txBody>
      </p:sp>
      <p:sp>
        <p:nvSpPr>
          <p:cNvPr id="450" name="Shape 450"/>
          <p:cNvSpPr txBox="1"/>
          <p:nvPr/>
        </p:nvSpPr>
        <p:spPr>
          <a:xfrm>
            <a:off x="185351" y="274638"/>
            <a:ext cx="11677135"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spcBef>
                <a:spcPts val="0"/>
              </a:spcBef>
              <a:buSzPct val="25000"/>
              <a:buNone/>
            </a:pPr>
            <a:r>
              <a:rPr lang="en-US" sz="4400" b="1">
                <a:solidFill>
                  <a:schemeClr val="dk2"/>
                </a:solidFill>
                <a:latin typeface="Calibri"/>
                <a:ea typeface="Calibri"/>
                <a:cs typeface="Calibri"/>
                <a:sym typeface="Calibri"/>
              </a:rPr>
              <a:t>VISION AND MISSION</a:t>
            </a:r>
          </a:p>
        </p:txBody>
      </p:sp>
      <p:pic>
        <p:nvPicPr>
          <p:cNvPr id="451" name="Shape 451"/>
          <p:cNvPicPr preferRelativeResize="0"/>
          <p:nvPr/>
        </p:nvPicPr>
        <p:blipFill rotWithShape="1">
          <a:blip r:embed="rId3">
            <a:alphaModFix/>
          </a:blip>
          <a:srcRect/>
          <a:stretch/>
        </p:blipFill>
        <p:spPr>
          <a:xfrm>
            <a:off x="8558600" y="1295401"/>
            <a:ext cx="3461950" cy="3461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Shape 456" descr="th.jpg"/>
          <p:cNvPicPr preferRelativeResize="0"/>
          <p:nvPr/>
        </p:nvPicPr>
        <p:blipFill rotWithShape="1">
          <a:blip r:embed="rId3">
            <a:alphaModFix/>
          </a:blip>
          <a:srcRect/>
          <a:stretch/>
        </p:blipFill>
        <p:spPr>
          <a:xfrm>
            <a:off x="6629400" y="2895600"/>
            <a:ext cx="3810000" cy="3810000"/>
          </a:xfrm>
          <a:prstGeom prst="rect">
            <a:avLst/>
          </a:prstGeom>
          <a:noFill/>
          <a:ln>
            <a:noFill/>
          </a:ln>
        </p:spPr>
      </p:pic>
      <p:sp>
        <p:nvSpPr>
          <p:cNvPr id="457" name="Shape 457"/>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5200" b="0" i="0" u="none" strike="noStrike" cap="none">
                <a:solidFill>
                  <a:schemeClr val="dk1"/>
                </a:solidFill>
                <a:latin typeface="Calibri"/>
                <a:ea typeface="Calibri"/>
                <a:cs typeface="Calibri"/>
                <a:sym typeface="Calibri"/>
              </a:rPr>
              <a:t>Vision </a:t>
            </a:r>
            <a:r>
              <a:rPr lang="en-US" sz="5200" b="1" i="0" u="none" strike="noStrike" cap="none">
                <a:solidFill>
                  <a:srgbClr val="008000"/>
                </a:solidFill>
                <a:latin typeface="Calibri"/>
                <a:ea typeface="Calibri"/>
                <a:cs typeface="Calibri"/>
                <a:sym typeface="Calibri"/>
              </a:rPr>
              <a:t>REFLECTS</a:t>
            </a:r>
            <a:r>
              <a:rPr lang="en-US" sz="5200" b="0" i="0" u="none" strike="noStrike" cap="none">
                <a:solidFill>
                  <a:schemeClr val="dk1"/>
                </a:solidFill>
                <a:latin typeface="Calibri"/>
                <a:ea typeface="Calibri"/>
                <a:cs typeface="Calibri"/>
                <a:sym typeface="Calibri"/>
              </a:rPr>
              <a:t> what the MISSION </a:t>
            </a:r>
            <a:r>
              <a:rPr lang="en-US" sz="5200" b="1" i="0" u="none" strike="noStrike" cap="none">
                <a:solidFill>
                  <a:srgbClr val="0000FF"/>
                </a:solidFill>
                <a:latin typeface="Calibri"/>
                <a:ea typeface="Calibri"/>
                <a:cs typeface="Calibri"/>
                <a:sym typeface="Calibri"/>
              </a:rPr>
              <a:t>would look like if it were fully achieved.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0" y="0"/>
            <a:ext cx="12192000" cy="6858000"/>
          </a:xfrm>
          <a:prstGeom prst="rect">
            <a:avLst/>
          </a:prstGeom>
          <a:solidFill>
            <a:srgbClr val="FFFF00">
              <a:alpha val="49803"/>
            </a:srgbClr>
          </a:solidFill>
          <a:ln>
            <a:noFill/>
          </a:ln>
        </p:spPr>
        <p:txBody>
          <a:bodyPr wrap="square" lIns="91425" tIns="45700" rIns="91425" bIns="45700" anchor="t" anchorCtr="0">
            <a:noAutofit/>
          </a:bodyPr>
          <a:lstStyle/>
          <a:p>
            <a:pPr marL="342900" marR="0" lvl="0" indent="-342900" algn="l" rtl="0">
              <a:lnSpc>
                <a:spcPct val="90000"/>
              </a:lnSpc>
              <a:spcBef>
                <a:spcPts val="0"/>
              </a:spcBef>
              <a:buNone/>
            </a:pPr>
            <a:endParaRPr sz="2400" b="1" i="0" u="none" strike="noStrike" cap="none">
              <a:solidFill>
                <a:schemeClr val="dk1"/>
              </a:solidFill>
              <a:latin typeface="Arial"/>
              <a:ea typeface="Arial"/>
              <a:cs typeface="Arial"/>
              <a:sym typeface="Arial"/>
            </a:endParaRPr>
          </a:p>
          <a:p>
            <a:pPr marL="342900" marR="0" lvl="0" indent="-342900" algn="l" rtl="0">
              <a:lnSpc>
                <a:spcPct val="90000"/>
              </a:lnSpc>
              <a:spcBef>
                <a:spcPts val="0"/>
              </a:spcBef>
              <a:buNone/>
            </a:pPr>
            <a:endParaRPr sz="1400" b="1" i="0" u="none" strike="noStrike" cap="none">
              <a:solidFill>
                <a:schemeClr val="dk1"/>
              </a:solidFill>
              <a:latin typeface="Arial"/>
              <a:ea typeface="Arial"/>
              <a:cs typeface="Arial"/>
              <a:sym typeface="Arial"/>
            </a:endParaRPr>
          </a:p>
        </p:txBody>
      </p:sp>
      <p:grpSp>
        <p:nvGrpSpPr>
          <p:cNvPr id="132" name="Shape 132"/>
          <p:cNvGrpSpPr/>
          <p:nvPr/>
        </p:nvGrpSpPr>
        <p:grpSpPr>
          <a:xfrm>
            <a:off x="1897063" y="1143000"/>
            <a:ext cx="8274050" cy="5105400"/>
            <a:chOff x="1440" y="264"/>
            <a:chExt cx="13392" cy="8820"/>
          </a:xfrm>
        </p:grpSpPr>
        <p:sp>
          <p:nvSpPr>
            <p:cNvPr id="133" name="Shape 133"/>
            <p:cNvSpPr/>
            <p:nvPr/>
          </p:nvSpPr>
          <p:spPr>
            <a:xfrm>
              <a:off x="1440" y="264"/>
              <a:ext cx="13392" cy="882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4" name="Shape 134"/>
            <p:cNvSpPr/>
            <p:nvPr/>
          </p:nvSpPr>
          <p:spPr>
            <a:xfrm>
              <a:off x="7272" y="804"/>
              <a:ext cx="2160" cy="144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35" name="Shape 135"/>
            <p:cNvSpPr/>
            <p:nvPr/>
          </p:nvSpPr>
          <p:spPr>
            <a:xfrm>
              <a:off x="4392" y="804"/>
              <a:ext cx="2160" cy="144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36" name="Shape 136"/>
            <p:cNvSpPr txBox="1"/>
            <p:nvPr/>
          </p:nvSpPr>
          <p:spPr>
            <a:xfrm>
              <a:off x="4572" y="984"/>
              <a:ext cx="1800" cy="900"/>
            </a:xfrm>
            <a:prstGeom prst="rect">
              <a:avLst/>
            </a:prstGeom>
            <a:solidFill>
              <a:srgbClr val="FFFFFF"/>
            </a:solidFill>
            <a:ln>
              <a:noFill/>
            </a:ln>
          </p:spPr>
          <p:txBody>
            <a:bodyPr wrap="square" lIns="91425" tIns="45700" rIns="91425" bIns="45700" anchor="t" anchorCtr="0">
              <a:noAutofit/>
            </a:bodyPr>
            <a:lstStyle/>
            <a:p>
              <a:pPr marL="0" marR="0" lvl="0" indent="0" algn="l" rtl="0">
                <a:spcBef>
                  <a:spcPts val="0"/>
                </a:spcBef>
                <a:buSzPct val="25000"/>
                <a:buNone/>
              </a:pPr>
              <a:r>
                <a:rPr lang="en-US" sz="1000" b="1" u="none">
                  <a:solidFill>
                    <a:schemeClr val="dk1"/>
                  </a:solidFill>
                  <a:latin typeface="Verdana"/>
                  <a:ea typeface="Verdana"/>
                  <a:cs typeface="Verdana"/>
                  <a:sym typeface="Verdana"/>
                </a:rPr>
                <a:t>Where are we now?</a:t>
              </a:r>
            </a:p>
          </p:txBody>
        </p:sp>
        <p:sp>
          <p:nvSpPr>
            <p:cNvPr id="137" name="Shape 137"/>
            <p:cNvSpPr/>
            <p:nvPr/>
          </p:nvSpPr>
          <p:spPr>
            <a:xfrm>
              <a:off x="4392" y="2961"/>
              <a:ext cx="2160" cy="126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38" name="Shape 138"/>
            <p:cNvSpPr txBox="1"/>
            <p:nvPr/>
          </p:nvSpPr>
          <p:spPr>
            <a:xfrm>
              <a:off x="7452" y="984"/>
              <a:ext cx="1800" cy="1080"/>
            </a:xfrm>
            <a:prstGeom prst="rect">
              <a:avLst/>
            </a:prstGeom>
            <a:solidFill>
              <a:srgbClr val="FFFFFF"/>
            </a:solidFill>
            <a:ln>
              <a:noFill/>
            </a:ln>
          </p:spPr>
          <p:txBody>
            <a:bodyPr wrap="square" lIns="91425" tIns="45700" rIns="91425" bIns="45700" anchor="t" anchorCtr="0">
              <a:noAutofit/>
            </a:bodyPr>
            <a:lstStyle/>
            <a:p>
              <a:pPr marL="0" marR="0" lvl="0" indent="0" algn="l" rtl="0">
                <a:spcBef>
                  <a:spcPts val="0"/>
                </a:spcBef>
                <a:buSzPct val="25000"/>
                <a:buNone/>
              </a:pPr>
              <a:r>
                <a:rPr lang="en-US" sz="900" b="1" u="none">
                  <a:solidFill>
                    <a:schemeClr val="dk1"/>
                  </a:solidFill>
                  <a:latin typeface="Verdana"/>
                  <a:ea typeface="Verdana"/>
                  <a:cs typeface="Verdana"/>
                  <a:sym typeface="Verdana"/>
                </a:rPr>
                <a:t>How will we get to where we want to be?</a:t>
              </a:r>
            </a:p>
          </p:txBody>
        </p:sp>
        <p:sp>
          <p:nvSpPr>
            <p:cNvPr id="139" name="Shape 139"/>
            <p:cNvSpPr txBox="1"/>
            <p:nvPr/>
          </p:nvSpPr>
          <p:spPr>
            <a:xfrm>
              <a:off x="4572" y="3144"/>
              <a:ext cx="1800" cy="90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900" b="1" u="none">
                  <a:solidFill>
                    <a:schemeClr val="dk1"/>
                  </a:solidFill>
                  <a:latin typeface="Verdana"/>
                  <a:ea typeface="Verdana"/>
                  <a:cs typeface="Verdana"/>
                  <a:sym typeface="Verdana"/>
                </a:rPr>
                <a:t>Needs</a:t>
              </a:r>
            </a:p>
            <a:p>
              <a:pPr marL="0" marR="0" lvl="0" indent="0" algn="ctr" rtl="0">
                <a:spcBef>
                  <a:spcPts val="0"/>
                </a:spcBef>
                <a:buSzPct val="25000"/>
                <a:buNone/>
              </a:pPr>
              <a:r>
                <a:rPr lang="en-US" sz="900" b="1" u="none">
                  <a:solidFill>
                    <a:schemeClr val="dk1"/>
                  </a:solidFill>
                  <a:latin typeface="Verdana"/>
                  <a:ea typeface="Verdana"/>
                  <a:cs typeface="Verdana"/>
                  <a:sym typeface="Verdana"/>
                </a:rPr>
                <a:t>Assessment</a:t>
              </a:r>
            </a:p>
          </p:txBody>
        </p:sp>
        <p:sp>
          <p:nvSpPr>
            <p:cNvPr id="140" name="Shape 140"/>
            <p:cNvSpPr/>
            <p:nvPr/>
          </p:nvSpPr>
          <p:spPr>
            <a:xfrm>
              <a:off x="4392" y="5121"/>
              <a:ext cx="2160" cy="126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41" name="Shape 141"/>
            <p:cNvSpPr txBox="1"/>
            <p:nvPr/>
          </p:nvSpPr>
          <p:spPr>
            <a:xfrm>
              <a:off x="4572" y="5304"/>
              <a:ext cx="1800" cy="90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900" b="1" u="none">
                  <a:solidFill>
                    <a:schemeClr val="dk1"/>
                  </a:solidFill>
                  <a:latin typeface="Verdana"/>
                  <a:ea typeface="Verdana"/>
                  <a:cs typeface="Verdana"/>
                  <a:sym typeface="Verdana"/>
                </a:rPr>
                <a:t>Defining Key</a:t>
              </a:r>
              <a:r>
                <a:rPr lang="en-US" sz="1000" b="0" u="none">
                  <a:solidFill>
                    <a:schemeClr val="dk1"/>
                  </a:solidFill>
                  <a:latin typeface="Arial"/>
                  <a:ea typeface="Arial"/>
                  <a:cs typeface="Arial"/>
                  <a:sym typeface="Arial"/>
                </a:rPr>
                <a:t> </a:t>
              </a:r>
              <a:r>
                <a:rPr lang="en-US" sz="900" b="1" u="none">
                  <a:solidFill>
                    <a:schemeClr val="dk1"/>
                  </a:solidFill>
                  <a:latin typeface="Verdana"/>
                  <a:ea typeface="Verdana"/>
                  <a:cs typeface="Verdana"/>
                  <a:sym typeface="Verdana"/>
                </a:rPr>
                <a:t>Areas To Improve</a:t>
              </a:r>
            </a:p>
          </p:txBody>
        </p:sp>
        <p:cxnSp>
          <p:nvCxnSpPr>
            <p:cNvPr id="142" name="Shape 142"/>
            <p:cNvCxnSpPr/>
            <p:nvPr/>
          </p:nvCxnSpPr>
          <p:spPr>
            <a:xfrm>
              <a:off x="5471" y="2244"/>
              <a:ext cx="1" cy="720"/>
            </a:xfrm>
            <a:prstGeom prst="straightConnector1">
              <a:avLst/>
            </a:prstGeom>
            <a:noFill/>
            <a:ln w="9525" cap="flat" cmpd="sng">
              <a:solidFill>
                <a:srgbClr val="000000"/>
              </a:solidFill>
              <a:prstDash val="solid"/>
              <a:round/>
              <a:headEnd type="none" w="med" len="med"/>
              <a:tailEnd type="triangle" w="lg" len="lg"/>
            </a:ln>
          </p:spPr>
        </p:cxnSp>
        <p:cxnSp>
          <p:nvCxnSpPr>
            <p:cNvPr id="143" name="Shape 143"/>
            <p:cNvCxnSpPr/>
            <p:nvPr/>
          </p:nvCxnSpPr>
          <p:spPr>
            <a:xfrm>
              <a:off x="5471" y="4224"/>
              <a:ext cx="1" cy="900"/>
            </a:xfrm>
            <a:prstGeom prst="straightConnector1">
              <a:avLst/>
            </a:prstGeom>
            <a:noFill/>
            <a:ln w="9525" cap="flat" cmpd="sng">
              <a:solidFill>
                <a:srgbClr val="000000"/>
              </a:solidFill>
              <a:prstDash val="solid"/>
              <a:round/>
              <a:headEnd type="none" w="med" len="med"/>
              <a:tailEnd type="triangle" w="lg" len="lg"/>
            </a:ln>
          </p:spPr>
        </p:cxnSp>
        <p:cxnSp>
          <p:nvCxnSpPr>
            <p:cNvPr id="144" name="Shape 144"/>
            <p:cNvCxnSpPr/>
            <p:nvPr/>
          </p:nvCxnSpPr>
          <p:spPr>
            <a:xfrm>
              <a:off x="2592" y="2244"/>
              <a:ext cx="1" cy="720"/>
            </a:xfrm>
            <a:prstGeom prst="straightConnector1">
              <a:avLst/>
            </a:prstGeom>
            <a:noFill/>
            <a:ln w="9525" cap="flat" cmpd="sng">
              <a:solidFill>
                <a:srgbClr val="000000"/>
              </a:solidFill>
              <a:prstDash val="solid"/>
              <a:round/>
              <a:headEnd type="none" w="med" len="med"/>
              <a:tailEnd type="triangle" w="lg" len="lg"/>
            </a:ln>
          </p:spPr>
        </p:cxnSp>
        <p:cxnSp>
          <p:nvCxnSpPr>
            <p:cNvPr id="145" name="Shape 145"/>
            <p:cNvCxnSpPr/>
            <p:nvPr/>
          </p:nvCxnSpPr>
          <p:spPr>
            <a:xfrm>
              <a:off x="2592" y="4224"/>
              <a:ext cx="1" cy="900"/>
            </a:xfrm>
            <a:prstGeom prst="straightConnector1">
              <a:avLst/>
            </a:prstGeom>
            <a:noFill/>
            <a:ln w="9525" cap="flat" cmpd="sng">
              <a:solidFill>
                <a:srgbClr val="000000"/>
              </a:solidFill>
              <a:prstDash val="solid"/>
              <a:round/>
              <a:headEnd type="none" w="med" len="med"/>
              <a:tailEnd type="triangle" w="lg" len="lg"/>
            </a:ln>
          </p:spPr>
        </p:cxnSp>
        <p:cxnSp>
          <p:nvCxnSpPr>
            <p:cNvPr id="146" name="Shape 146"/>
            <p:cNvCxnSpPr/>
            <p:nvPr/>
          </p:nvCxnSpPr>
          <p:spPr>
            <a:xfrm>
              <a:off x="3672" y="3503"/>
              <a:ext cx="720" cy="1"/>
            </a:xfrm>
            <a:prstGeom prst="straightConnector1">
              <a:avLst/>
            </a:prstGeom>
            <a:noFill/>
            <a:ln w="9525" cap="flat" cmpd="sng">
              <a:solidFill>
                <a:srgbClr val="000000"/>
              </a:solidFill>
              <a:prstDash val="solid"/>
              <a:round/>
              <a:headEnd type="none" w="med" len="med"/>
              <a:tailEnd type="triangle" w="lg" len="lg"/>
            </a:ln>
          </p:spPr>
        </p:cxnSp>
        <p:cxnSp>
          <p:nvCxnSpPr>
            <p:cNvPr id="147" name="Shape 147"/>
            <p:cNvCxnSpPr/>
            <p:nvPr/>
          </p:nvCxnSpPr>
          <p:spPr>
            <a:xfrm>
              <a:off x="6552" y="3503"/>
              <a:ext cx="720" cy="1"/>
            </a:xfrm>
            <a:prstGeom prst="straightConnector1">
              <a:avLst/>
            </a:prstGeom>
            <a:noFill/>
            <a:ln w="9525" cap="flat" cmpd="sng">
              <a:solidFill>
                <a:srgbClr val="000000"/>
              </a:solidFill>
              <a:prstDash val="solid"/>
              <a:round/>
              <a:headEnd type="none" w="med" len="med"/>
              <a:tailEnd type="triangle" w="lg" len="lg"/>
            </a:ln>
          </p:spPr>
        </p:cxnSp>
        <p:cxnSp>
          <p:nvCxnSpPr>
            <p:cNvPr id="148" name="Shape 148"/>
            <p:cNvCxnSpPr/>
            <p:nvPr/>
          </p:nvCxnSpPr>
          <p:spPr>
            <a:xfrm>
              <a:off x="9432" y="3503"/>
              <a:ext cx="720" cy="1"/>
            </a:xfrm>
            <a:prstGeom prst="straightConnector1">
              <a:avLst/>
            </a:prstGeom>
            <a:noFill/>
            <a:ln w="9525" cap="flat" cmpd="sng">
              <a:solidFill>
                <a:srgbClr val="000000"/>
              </a:solidFill>
              <a:prstDash val="solid"/>
              <a:round/>
              <a:headEnd type="none" w="med" len="med"/>
              <a:tailEnd type="triangle" w="lg" len="lg"/>
            </a:ln>
          </p:spPr>
        </p:cxnSp>
        <p:sp>
          <p:nvSpPr>
            <p:cNvPr id="149" name="Shape 149"/>
            <p:cNvSpPr/>
            <p:nvPr/>
          </p:nvSpPr>
          <p:spPr>
            <a:xfrm>
              <a:off x="7272" y="2964"/>
              <a:ext cx="2160" cy="126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50" name="Shape 150"/>
            <p:cNvSpPr/>
            <p:nvPr/>
          </p:nvSpPr>
          <p:spPr>
            <a:xfrm>
              <a:off x="7272" y="5124"/>
              <a:ext cx="2160" cy="126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51" name="Shape 151"/>
            <p:cNvSpPr txBox="1"/>
            <p:nvPr/>
          </p:nvSpPr>
          <p:spPr>
            <a:xfrm>
              <a:off x="7452" y="3144"/>
              <a:ext cx="1800" cy="90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1000" b="1" u="none">
                  <a:solidFill>
                    <a:schemeClr val="dk1"/>
                  </a:solidFill>
                  <a:latin typeface="Verdana"/>
                  <a:ea typeface="Verdana"/>
                  <a:cs typeface="Verdana"/>
                  <a:sym typeface="Verdana"/>
                </a:rPr>
                <a:t>Goal Setting</a:t>
              </a:r>
            </a:p>
          </p:txBody>
        </p:sp>
        <p:sp>
          <p:nvSpPr>
            <p:cNvPr id="152" name="Shape 152"/>
            <p:cNvSpPr txBox="1"/>
            <p:nvPr/>
          </p:nvSpPr>
          <p:spPr>
            <a:xfrm>
              <a:off x="7452" y="5304"/>
              <a:ext cx="1800" cy="90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800" b="1" u="none">
                  <a:solidFill>
                    <a:schemeClr val="dk1"/>
                  </a:solidFill>
                  <a:latin typeface="Verdana"/>
                  <a:ea typeface="Verdana"/>
                  <a:cs typeface="Verdana"/>
                  <a:sym typeface="Verdana"/>
                </a:rPr>
                <a:t>Gap Analysis</a:t>
              </a:r>
            </a:p>
            <a:p>
              <a:pPr marL="0" marR="0" lvl="0" indent="0" algn="ctr" rtl="0">
                <a:spcBef>
                  <a:spcPts val="0"/>
                </a:spcBef>
                <a:buSzPct val="25000"/>
                <a:buNone/>
              </a:pPr>
              <a:r>
                <a:rPr lang="en-US" sz="800" b="1" u="none">
                  <a:solidFill>
                    <a:schemeClr val="dk1"/>
                  </a:solidFill>
                  <a:latin typeface="Verdana"/>
                  <a:ea typeface="Verdana"/>
                  <a:cs typeface="Verdana"/>
                  <a:sym typeface="Verdana"/>
                </a:rPr>
                <a:t>SMART Goals</a:t>
              </a:r>
            </a:p>
            <a:p>
              <a:pPr marL="0" marR="0" lvl="0" indent="0" algn="ctr" rtl="0">
                <a:spcBef>
                  <a:spcPts val="0"/>
                </a:spcBef>
                <a:buSzPct val="25000"/>
                <a:buNone/>
              </a:pPr>
              <a:r>
                <a:rPr lang="en-US" sz="800" b="1" u="none">
                  <a:solidFill>
                    <a:schemeClr val="dk1"/>
                  </a:solidFill>
                  <a:latin typeface="Verdana"/>
                  <a:ea typeface="Verdana"/>
                  <a:cs typeface="Verdana"/>
                  <a:sym typeface="Verdana"/>
                </a:rPr>
                <a:t>Strategies</a:t>
              </a:r>
            </a:p>
          </p:txBody>
        </p:sp>
        <p:sp>
          <p:nvSpPr>
            <p:cNvPr id="153" name="Shape 153"/>
            <p:cNvSpPr/>
            <p:nvPr/>
          </p:nvSpPr>
          <p:spPr>
            <a:xfrm>
              <a:off x="1512" y="2964"/>
              <a:ext cx="2160" cy="126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54" name="Shape 154"/>
            <p:cNvSpPr txBox="1"/>
            <p:nvPr/>
          </p:nvSpPr>
          <p:spPr>
            <a:xfrm>
              <a:off x="1872" y="3144"/>
              <a:ext cx="1440" cy="90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1000" b="1" u="none">
                  <a:solidFill>
                    <a:schemeClr val="dk1"/>
                  </a:solidFill>
                  <a:latin typeface="Verdana"/>
                  <a:ea typeface="Verdana"/>
                  <a:cs typeface="Verdana"/>
                  <a:sym typeface="Verdana"/>
                </a:rPr>
                <a:t>Vision and</a:t>
              </a:r>
            </a:p>
            <a:p>
              <a:pPr marL="0" marR="0" lvl="0" indent="0" algn="ctr" rtl="0">
                <a:spcBef>
                  <a:spcPts val="0"/>
                </a:spcBef>
                <a:buSzPct val="25000"/>
                <a:buNone/>
              </a:pPr>
              <a:r>
                <a:rPr lang="en-US" sz="1000" b="1" u="none">
                  <a:solidFill>
                    <a:schemeClr val="dk1"/>
                  </a:solidFill>
                  <a:latin typeface="Verdana"/>
                  <a:ea typeface="Verdana"/>
                  <a:cs typeface="Verdana"/>
                  <a:sym typeface="Verdana"/>
                </a:rPr>
                <a:t>Mission</a:t>
              </a:r>
            </a:p>
          </p:txBody>
        </p:sp>
        <p:sp>
          <p:nvSpPr>
            <p:cNvPr id="155" name="Shape 155"/>
            <p:cNvSpPr/>
            <p:nvPr/>
          </p:nvSpPr>
          <p:spPr>
            <a:xfrm>
              <a:off x="1512" y="5122"/>
              <a:ext cx="2160" cy="126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56" name="Shape 156"/>
            <p:cNvSpPr/>
            <p:nvPr/>
          </p:nvSpPr>
          <p:spPr>
            <a:xfrm>
              <a:off x="1512" y="720"/>
              <a:ext cx="2160" cy="1441"/>
            </a:xfrm>
            <a:prstGeom prst="rect">
              <a:avLst/>
            </a:prstGeom>
            <a:solidFill>
              <a:schemeClr val="lt1"/>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57" name="Shape 157"/>
            <p:cNvSpPr txBox="1"/>
            <p:nvPr/>
          </p:nvSpPr>
          <p:spPr>
            <a:xfrm>
              <a:off x="1692" y="984"/>
              <a:ext cx="1800" cy="900"/>
            </a:xfrm>
            <a:prstGeom prst="rect">
              <a:avLst/>
            </a:prstGeom>
            <a:solidFill>
              <a:srgbClr val="FFFFFF"/>
            </a:solidFill>
            <a:ln>
              <a:noFill/>
            </a:ln>
          </p:spPr>
          <p:txBody>
            <a:bodyPr wrap="square" lIns="91425" tIns="45700" rIns="91425" bIns="45700" anchor="t" anchorCtr="0">
              <a:noAutofit/>
            </a:bodyPr>
            <a:lstStyle/>
            <a:p>
              <a:pPr marL="0" marR="0" lvl="0" indent="0" algn="l" rtl="0">
                <a:spcBef>
                  <a:spcPts val="0"/>
                </a:spcBef>
                <a:buSzPct val="25000"/>
                <a:buNone/>
              </a:pPr>
              <a:r>
                <a:rPr lang="en-US" sz="900" b="1" u="none">
                  <a:solidFill>
                    <a:schemeClr val="dk1"/>
                  </a:solidFill>
                  <a:latin typeface="Verdana"/>
                  <a:ea typeface="Verdana"/>
                  <a:cs typeface="Verdana"/>
                  <a:sym typeface="Verdana"/>
                </a:rPr>
                <a:t>Where do we want to be?</a:t>
              </a:r>
            </a:p>
          </p:txBody>
        </p:sp>
        <p:sp>
          <p:nvSpPr>
            <p:cNvPr id="158" name="Shape 158"/>
            <p:cNvSpPr/>
            <p:nvPr/>
          </p:nvSpPr>
          <p:spPr>
            <a:xfrm>
              <a:off x="10152" y="2964"/>
              <a:ext cx="2160" cy="126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59" name="Shape 159"/>
            <p:cNvSpPr/>
            <p:nvPr/>
          </p:nvSpPr>
          <p:spPr>
            <a:xfrm>
              <a:off x="10152" y="5124"/>
              <a:ext cx="2160" cy="126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60" name="Shape 160"/>
            <p:cNvSpPr txBox="1"/>
            <p:nvPr/>
          </p:nvSpPr>
          <p:spPr>
            <a:xfrm>
              <a:off x="10332" y="3144"/>
              <a:ext cx="1800" cy="90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1000" b="1" u="none">
                  <a:solidFill>
                    <a:schemeClr val="dk1"/>
                  </a:solidFill>
                  <a:latin typeface="Verdana"/>
                  <a:ea typeface="Verdana"/>
                  <a:cs typeface="Verdana"/>
                  <a:sym typeface="Verdana"/>
                </a:rPr>
                <a:t>Action</a:t>
              </a:r>
            </a:p>
            <a:p>
              <a:pPr marL="0" marR="0" lvl="0" indent="0" algn="ctr" rtl="0">
                <a:spcBef>
                  <a:spcPts val="0"/>
                </a:spcBef>
                <a:buSzPct val="25000"/>
                <a:buNone/>
              </a:pPr>
              <a:r>
                <a:rPr lang="en-US" sz="1000" b="1" u="none">
                  <a:solidFill>
                    <a:schemeClr val="dk1"/>
                  </a:solidFill>
                  <a:latin typeface="Verdana"/>
                  <a:ea typeface="Verdana"/>
                  <a:cs typeface="Verdana"/>
                  <a:sym typeface="Verdana"/>
                </a:rPr>
                <a:t>Planning</a:t>
              </a:r>
            </a:p>
          </p:txBody>
        </p:sp>
        <p:sp>
          <p:nvSpPr>
            <p:cNvPr id="161" name="Shape 161"/>
            <p:cNvSpPr txBox="1"/>
            <p:nvPr/>
          </p:nvSpPr>
          <p:spPr>
            <a:xfrm>
              <a:off x="10152" y="7284"/>
              <a:ext cx="1980" cy="9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000" b="1" u="none">
                  <a:solidFill>
                    <a:schemeClr val="dk1"/>
                  </a:solidFill>
                  <a:latin typeface="Verdana"/>
                  <a:ea typeface="Verdana"/>
                  <a:cs typeface="Verdana"/>
                  <a:sym typeface="Verdana"/>
                </a:rPr>
                <a:t>Implement</a:t>
              </a:r>
            </a:p>
            <a:p>
              <a:pPr marL="0" marR="0" lvl="0" indent="0" algn="ctr" rtl="0">
                <a:spcBef>
                  <a:spcPts val="0"/>
                </a:spcBef>
                <a:buSzPct val="25000"/>
                <a:buNone/>
              </a:pPr>
              <a:r>
                <a:rPr lang="en-US" sz="1000" b="1" u="none">
                  <a:solidFill>
                    <a:schemeClr val="dk1"/>
                  </a:solidFill>
                  <a:latin typeface="Verdana"/>
                  <a:ea typeface="Verdana"/>
                  <a:cs typeface="Verdana"/>
                  <a:sym typeface="Verdana"/>
                </a:rPr>
                <a:t>Strategies</a:t>
              </a:r>
            </a:p>
          </p:txBody>
        </p:sp>
        <p:cxnSp>
          <p:nvCxnSpPr>
            <p:cNvPr id="162" name="Shape 162"/>
            <p:cNvCxnSpPr/>
            <p:nvPr/>
          </p:nvCxnSpPr>
          <p:spPr>
            <a:xfrm>
              <a:off x="8351" y="4224"/>
              <a:ext cx="1" cy="900"/>
            </a:xfrm>
            <a:prstGeom prst="straightConnector1">
              <a:avLst/>
            </a:prstGeom>
            <a:noFill/>
            <a:ln w="9525" cap="flat" cmpd="sng">
              <a:solidFill>
                <a:srgbClr val="000000"/>
              </a:solidFill>
              <a:prstDash val="solid"/>
              <a:round/>
              <a:headEnd type="none" w="med" len="med"/>
              <a:tailEnd type="triangle" w="lg" len="lg"/>
            </a:ln>
          </p:spPr>
        </p:cxnSp>
        <p:cxnSp>
          <p:nvCxnSpPr>
            <p:cNvPr id="163" name="Shape 163"/>
            <p:cNvCxnSpPr/>
            <p:nvPr/>
          </p:nvCxnSpPr>
          <p:spPr>
            <a:xfrm>
              <a:off x="11231" y="4224"/>
              <a:ext cx="1" cy="900"/>
            </a:xfrm>
            <a:prstGeom prst="straightConnector1">
              <a:avLst/>
            </a:prstGeom>
            <a:noFill/>
            <a:ln w="9525" cap="flat" cmpd="sng">
              <a:solidFill>
                <a:srgbClr val="000000"/>
              </a:solidFill>
              <a:prstDash val="solid"/>
              <a:round/>
              <a:headEnd type="none" w="med" len="med"/>
              <a:tailEnd type="triangle" w="lg" len="lg"/>
            </a:ln>
          </p:spPr>
        </p:cxnSp>
        <p:cxnSp>
          <p:nvCxnSpPr>
            <p:cNvPr id="164" name="Shape 164"/>
            <p:cNvCxnSpPr/>
            <p:nvPr/>
          </p:nvCxnSpPr>
          <p:spPr>
            <a:xfrm>
              <a:off x="8352" y="6384"/>
              <a:ext cx="1" cy="900"/>
            </a:xfrm>
            <a:prstGeom prst="straightConnector1">
              <a:avLst/>
            </a:prstGeom>
            <a:noFill/>
            <a:ln w="9525" cap="flat" cmpd="sng">
              <a:solidFill>
                <a:srgbClr val="000000"/>
              </a:solidFill>
              <a:prstDash val="solid"/>
              <a:round/>
              <a:headEnd type="none" w="med" len="med"/>
              <a:tailEnd type="triangle" w="lg" len="lg"/>
            </a:ln>
          </p:spPr>
        </p:cxnSp>
        <p:cxnSp>
          <p:nvCxnSpPr>
            <p:cNvPr id="165" name="Shape 165"/>
            <p:cNvCxnSpPr/>
            <p:nvPr/>
          </p:nvCxnSpPr>
          <p:spPr>
            <a:xfrm>
              <a:off x="11232" y="6384"/>
              <a:ext cx="1" cy="900"/>
            </a:xfrm>
            <a:prstGeom prst="straightConnector1">
              <a:avLst/>
            </a:prstGeom>
            <a:noFill/>
            <a:ln w="9525" cap="flat" cmpd="sng">
              <a:solidFill>
                <a:srgbClr val="000000"/>
              </a:solidFill>
              <a:prstDash val="solid"/>
              <a:round/>
              <a:headEnd type="none" w="med" len="med"/>
              <a:tailEnd type="triangle" w="lg" len="lg"/>
            </a:ln>
          </p:spPr>
        </p:cxnSp>
        <p:sp>
          <p:nvSpPr>
            <p:cNvPr id="166" name="Shape 166"/>
            <p:cNvSpPr txBox="1"/>
            <p:nvPr/>
          </p:nvSpPr>
          <p:spPr>
            <a:xfrm>
              <a:off x="10332" y="7284"/>
              <a:ext cx="1800" cy="900"/>
            </a:xfrm>
            <a:prstGeom prst="rect">
              <a:avLst/>
            </a:prstGeom>
            <a:solidFill>
              <a:schemeClr val="lt1"/>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900" b="1" u="none">
                  <a:solidFill>
                    <a:schemeClr val="dk1"/>
                  </a:solidFill>
                  <a:latin typeface="Verdana"/>
                  <a:ea typeface="Verdana"/>
                  <a:cs typeface="Verdana"/>
                  <a:sym typeface="Verdana"/>
                </a:rPr>
                <a:t>Implement</a:t>
              </a:r>
            </a:p>
            <a:p>
              <a:pPr marL="0" marR="0" lvl="0" indent="0" algn="ctr" rtl="0">
                <a:spcBef>
                  <a:spcPts val="0"/>
                </a:spcBef>
                <a:buSzPct val="25000"/>
                <a:buNone/>
              </a:pPr>
              <a:r>
                <a:rPr lang="en-US" sz="900" b="1" u="none">
                  <a:solidFill>
                    <a:schemeClr val="dk1"/>
                  </a:solidFill>
                  <a:latin typeface="Verdana"/>
                  <a:ea typeface="Verdana"/>
                  <a:cs typeface="Verdana"/>
                  <a:sym typeface="Verdana"/>
                </a:rPr>
                <a:t>Strategies</a:t>
              </a:r>
            </a:p>
          </p:txBody>
        </p:sp>
        <p:sp>
          <p:nvSpPr>
            <p:cNvPr id="167" name="Shape 167"/>
            <p:cNvSpPr txBox="1"/>
            <p:nvPr/>
          </p:nvSpPr>
          <p:spPr>
            <a:xfrm>
              <a:off x="10332" y="5304"/>
              <a:ext cx="1800" cy="90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800" b="1" u="none">
                  <a:solidFill>
                    <a:schemeClr val="dk1"/>
                  </a:solidFill>
                  <a:latin typeface="Verdana"/>
                  <a:ea typeface="Verdana"/>
                  <a:cs typeface="Verdana"/>
                  <a:sym typeface="Verdana"/>
                </a:rPr>
                <a:t>Best Practice</a:t>
              </a:r>
            </a:p>
            <a:p>
              <a:pPr marL="0" marR="0" lvl="0" indent="0" algn="ctr" rtl="0">
                <a:spcBef>
                  <a:spcPts val="0"/>
                </a:spcBef>
                <a:buSzPct val="25000"/>
                <a:buNone/>
              </a:pPr>
              <a:r>
                <a:rPr lang="en-US" sz="800" b="1" u="none">
                  <a:solidFill>
                    <a:schemeClr val="dk1"/>
                  </a:solidFill>
                  <a:latin typeface="Verdana"/>
                  <a:ea typeface="Verdana"/>
                  <a:cs typeface="Verdana"/>
                  <a:sym typeface="Verdana"/>
                </a:rPr>
                <a:t>Staff Development</a:t>
              </a:r>
            </a:p>
            <a:p>
              <a:pPr marL="0" marR="0" lvl="0" indent="0" algn="l" rtl="0">
                <a:spcBef>
                  <a:spcPts val="0"/>
                </a:spcBef>
                <a:buNone/>
              </a:pPr>
              <a:endParaRPr sz="1400" b="0" u="none">
                <a:solidFill>
                  <a:schemeClr val="dk1"/>
                </a:solidFill>
                <a:latin typeface="Arial"/>
                <a:ea typeface="Arial"/>
                <a:cs typeface="Arial"/>
                <a:sym typeface="Arial"/>
              </a:endParaRPr>
            </a:p>
          </p:txBody>
        </p:sp>
        <p:sp>
          <p:nvSpPr>
            <p:cNvPr id="168" name="Shape 168"/>
            <p:cNvSpPr/>
            <p:nvPr/>
          </p:nvSpPr>
          <p:spPr>
            <a:xfrm>
              <a:off x="7272" y="7284"/>
              <a:ext cx="2160" cy="91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69" name="Shape 169"/>
            <p:cNvSpPr txBox="1"/>
            <p:nvPr/>
          </p:nvSpPr>
          <p:spPr>
            <a:xfrm>
              <a:off x="7452" y="7284"/>
              <a:ext cx="1800" cy="720"/>
            </a:xfrm>
            <a:prstGeom prst="rect">
              <a:avLst/>
            </a:prstGeom>
            <a:solidFill>
              <a:srgbClr val="FFFFFF"/>
            </a:solidFill>
            <a:ln>
              <a:noFill/>
            </a:ln>
          </p:spPr>
          <p:txBody>
            <a:bodyPr wrap="square" lIns="91425" tIns="45700" rIns="91425" bIns="45700" anchor="t" anchorCtr="0">
              <a:noAutofit/>
            </a:bodyPr>
            <a:lstStyle/>
            <a:p>
              <a:pPr marL="0" marR="0" lvl="0" indent="0" algn="ctr" rtl="0">
                <a:spcBef>
                  <a:spcPts val="0"/>
                </a:spcBef>
                <a:buSzPct val="25000"/>
                <a:buNone/>
              </a:pPr>
              <a:r>
                <a:rPr lang="en-US" sz="1000" b="1" u="none">
                  <a:solidFill>
                    <a:schemeClr val="dk1"/>
                  </a:solidFill>
                  <a:latin typeface="Verdana"/>
                  <a:ea typeface="Verdana"/>
                  <a:cs typeface="Verdana"/>
                  <a:sym typeface="Verdana"/>
                </a:rPr>
                <a:t>Review and Revise</a:t>
              </a:r>
            </a:p>
          </p:txBody>
        </p:sp>
        <p:cxnSp>
          <p:nvCxnSpPr>
            <p:cNvPr id="170" name="Shape 170"/>
            <p:cNvCxnSpPr/>
            <p:nvPr/>
          </p:nvCxnSpPr>
          <p:spPr>
            <a:xfrm>
              <a:off x="8352" y="2244"/>
              <a:ext cx="1" cy="720"/>
            </a:xfrm>
            <a:prstGeom prst="straightConnector1">
              <a:avLst/>
            </a:prstGeom>
            <a:noFill/>
            <a:ln w="9525" cap="flat" cmpd="sng">
              <a:solidFill>
                <a:srgbClr val="000000"/>
              </a:solidFill>
              <a:prstDash val="solid"/>
              <a:round/>
              <a:headEnd type="none" w="med" len="med"/>
              <a:tailEnd type="triangle" w="lg" len="lg"/>
            </a:ln>
          </p:spPr>
        </p:cxnSp>
        <p:cxnSp>
          <p:nvCxnSpPr>
            <p:cNvPr id="171" name="Shape 171"/>
            <p:cNvCxnSpPr/>
            <p:nvPr/>
          </p:nvCxnSpPr>
          <p:spPr>
            <a:xfrm>
              <a:off x="13751" y="2244"/>
              <a:ext cx="1" cy="720"/>
            </a:xfrm>
            <a:prstGeom prst="straightConnector1">
              <a:avLst/>
            </a:prstGeom>
            <a:noFill/>
            <a:ln w="9525" cap="flat" cmpd="sng">
              <a:solidFill>
                <a:srgbClr val="000000"/>
              </a:solidFill>
              <a:prstDash val="solid"/>
              <a:round/>
              <a:headEnd type="none" w="med" len="med"/>
              <a:tailEnd type="triangle" w="lg" len="lg"/>
            </a:ln>
          </p:spPr>
        </p:cxnSp>
        <p:sp>
          <p:nvSpPr>
            <p:cNvPr id="172" name="Shape 172"/>
            <p:cNvSpPr txBox="1"/>
            <p:nvPr/>
          </p:nvSpPr>
          <p:spPr>
            <a:xfrm>
              <a:off x="12672" y="2964"/>
              <a:ext cx="2160" cy="126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1000" b="1" u="none">
                  <a:solidFill>
                    <a:schemeClr val="dk1"/>
                  </a:solidFill>
                  <a:latin typeface="Verdana"/>
                  <a:ea typeface="Verdana"/>
                  <a:cs typeface="Verdana"/>
                  <a:sym typeface="Verdana"/>
                </a:rPr>
                <a:t>Monitor</a:t>
              </a:r>
            </a:p>
            <a:p>
              <a:pPr marL="0" marR="0" lvl="0" indent="0" algn="ctr" rtl="0">
                <a:spcBef>
                  <a:spcPts val="0"/>
                </a:spcBef>
                <a:buSzPct val="25000"/>
                <a:buNone/>
              </a:pPr>
              <a:r>
                <a:rPr lang="en-US" sz="1000" b="1" u="none">
                  <a:solidFill>
                    <a:schemeClr val="dk1"/>
                  </a:solidFill>
                  <a:latin typeface="Verdana"/>
                  <a:ea typeface="Verdana"/>
                  <a:cs typeface="Verdana"/>
                  <a:sym typeface="Verdana"/>
                </a:rPr>
                <a:t>Adjust</a:t>
              </a:r>
            </a:p>
            <a:p>
              <a:pPr marL="0" marR="0" lvl="0" indent="0" algn="ctr" rtl="0">
                <a:spcBef>
                  <a:spcPts val="0"/>
                </a:spcBef>
                <a:buSzPct val="25000"/>
                <a:buNone/>
              </a:pPr>
              <a:r>
                <a:rPr lang="en-US" sz="1000" b="1" u="none">
                  <a:solidFill>
                    <a:schemeClr val="dk1"/>
                  </a:solidFill>
                  <a:latin typeface="Verdana"/>
                  <a:ea typeface="Verdana"/>
                  <a:cs typeface="Verdana"/>
                  <a:sym typeface="Verdana"/>
                </a:rPr>
                <a:t>Improve</a:t>
              </a:r>
            </a:p>
          </p:txBody>
        </p:sp>
        <p:sp>
          <p:nvSpPr>
            <p:cNvPr id="173" name="Shape 173"/>
            <p:cNvSpPr/>
            <p:nvPr/>
          </p:nvSpPr>
          <p:spPr>
            <a:xfrm>
              <a:off x="12672" y="801"/>
              <a:ext cx="2160" cy="144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sp>
          <p:nvSpPr>
            <p:cNvPr id="174" name="Shape 174"/>
            <p:cNvSpPr txBox="1"/>
            <p:nvPr/>
          </p:nvSpPr>
          <p:spPr>
            <a:xfrm>
              <a:off x="12852" y="984"/>
              <a:ext cx="1800" cy="1080"/>
            </a:xfrm>
            <a:prstGeom prst="rect">
              <a:avLst/>
            </a:prstGeom>
            <a:solidFill>
              <a:srgbClr val="FFFFFF"/>
            </a:solidFill>
            <a:ln>
              <a:noFill/>
            </a:ln>
          </p:spPr>
          <p:txBody>
            <a:bodyPr wrap="square" lIns="91425" tIns="45700" rIns="91425" bIns="45700" anchor="t" anchorCtr="0">
              <a:noAutofit/>
            </a:bodyPr>
            <a:lstStyle/>
            <a:p>
              <a:pPr marL="0" marR="0" lvl="0" indent="0" algn="l" rtl="0">
                <a:spcBef>
                  <a:spcPts val="0"/>
                </a:spcBef>
                <a:buSzPct val="25000"/>
                <a:buNone/>
              </a:pPr>
              <a:r>
                <a:rPr lang="en-US" sz="1000" b="1" u="none">
                  <a:solidFill>
                    <a:schemeClr val="dk1"/>
                  </a:solidFill>
                  <a:latin typeface="Verdana"/>
                  <a:ea typeface="Verdana"/>
                  <a:cs typeface="Verdana"/>
                  <a:sym typeface="Verdana"/>
                </a:rPr>
                <a:t>What </a:t>
              </a:r>
            </a:p>
            <a:p>
              <a:pPr marL="0" marR="0" lvl="0" indent="0" algn="l" rtl="0">
                <a:spcBef>
                  <a:spcPts val="0"/>
                </a:spcBef>
                <a:buSzPct val="25000"/>
                <a:buNone/>
              </a:pPr>
              <a:r>
                <a:rPr lang="en-US" sz="1000" b="1" u="none">
                  <a:solidFill>
                    <a:schemeClr val="dk1"/>
                  </a:solidFill>
                  <a:latin typeface="Verdana"/>
                  <a:ea typeface="Verdana"/>
                  <a:cs typeface="Verdana"/>
                  <a:sym typeface="Verdana"/>
                </a:rPr>
                <a:t>are we learning?</a:t>
              </a:r>
            </a:p>
          </p:txBody>
        </p:sp>
        <p:sp>
          <p:nvSpPr>
            <p:cNvPr id="175" name="Shape 175"/>
            <p:cNvSpPr/>
            <p:nvPr/>
          </p:nvSpPr>
          <p:spPr>
            <a:xfrm>
              <a:off x="12672" y="5121"/>
              <a:ext cx="2160" cy="1263"/>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400" b="0" u="none">
                <a:solidFill>
                  <a:schemeClr val="dk1"/>
                </a:solidFill>
                <a:latin typeface="Arial"/>
                <a:ea typeface="Arial"/>
                <a:cs typeface="Arial"/>
                <a:sym typeface="Arial"/>
              </a:endParaRPr>
            </a:p>
          </p:txBody>
        </p:sp>
        <p:cxnSp>
          <p:nvCxnSpPr>
            <p:cNvPr id="176" name="Shape 176"/>
            <p:cNvCxnSpPr/>
            <p:nvPr/>
          </p:nvCxnSpPr>
          <p:spPr>
            <a:xfrm>
              <a:off x="13751" y="4224"/>
              <a:ext cx="1" cy="900"/>
            </a:xfrm>
            <a:prstGeom prst="straightConnector1">
              <a:avLst/>
            </a:prstGeom>
            <a:noFill/>
            <a:ln w="9525" cap="flat" cmpd="sng">
              <a:solidFill>
                <a:srgbClr val="000000"/>
              </a:solidFill>
              <a:prstDash val="solid"/>
              <a:round/>
              <a:headEnd type="none" w="med" len="med"/>
              <a:tailEnd type="triangle" w="lg" len="lg"/>
            </a:ln>
          </p:spPr>
        </p:cxnSp>
        <p:sp>
          <p:nvSpPr>
            <p:cNvPr id="177" name="Shape 177"/>
            <p:cNvSpPr txBox="1"/>
            <p:nvPr/>
          </p:nvSpPr>
          <p:spPr>
            <a:xfrm>
              <a:off x="12852" y="5304"/>
              <a:ext cx="1800" cy="720"/>
            </a:xfrm>
            <a:prstGeom prst="rect">
              <a:avLst/>
            </a:prstGeom>
            <a:solidFill>
              <a:srgbClr val="FFFFFF"/>
            </a:solidFill>
            <a:ln>
              <a:noFill/>
            </a:ln>
          </p:spPr>
          <p:txBody>
            <a:bodyPr wrap="square" lIns="91425" tIns="45700" rIns="91425" bIns="45700" anchor="t" anchorCtr="0">
              <a:noAutofit/>
            </a:bodyPr>
            <a:lstStyle/>
            <a:p>
              <a:pPr marL="0" marR="0" lvl="0" indent="0" algn="l" rtl="0">
                <a:spcBef>
                  <a:spcPts val="0"/>
                </a:spcBef>
                <a:buSzPct val="25000"/>
                <a:buNone/>
              </a:pPr>
              <a:r>
                <a:rPr lang="en-US" sz="900" b="1" u="none">
                  <a:solidFill>
                    <a:schemeClr val="dk1"/>
                  </a:solidFill>
                  <a:latin typeface="Verdana"/>
                  <a:ea typeface="Verdana"/>
                  <a:cs typeface="Verdana"/>
                  <a:sym typeface="Verdana"/>
                </a:rPr>
                <a:t>Adjust</a:t>
              </a:r>
            </a:p>
            <a:p>
              <a:pPr marL="0" marR="0" lvl="0" indent="0" algn="l" rtl="0">
                <a:spcBef>
                  <a:spcPts val="0"/>
                </a:spcBef>
                <a:buSzPct val="25000"/>
                <a:buNone/>
              </a:pPr>
              <a:r>
                <a:rPr lang="en-US" sz="900" b="1" u="none">
                  <a:solidFill>
                    <a:schemeClr val="dk1"/>
                  </a:solidFill>
                  <a:latin typeface="Verdana"/>
                  <a:ea typeface="Verdana"/>
                  <a:cs typeface="Verdana"/>
                  <a:sym typeface="Verdana"/>
                </a:rPr>
                <a:t>Structures &amp;Processes</a:t>
              </a:r>
            </a:p>
          </p:txBody>
        </p:sp>
        <p:cxnSp>
          <p:nvCxnSpPr>
            <p:cNvPr id="178" name="Shape 178"/>
            <p:cNvCxnSpPr/>
            <p:nvPr/>
          </p:nvCxnSpPr>
          <p:spPr>
            <a:xfrm rot="10800000">
              <a:off x="8352" y="8184"/>
              <a:ext cx="0" cy="360"/>
            </a:xfrm>
            <a:prstGeom prst="straightConnector1">
              <a:avLst/>
            </a:prstGeom>
            <a:noFill/>
            <a:ln w="9525" cap="flat" cmpd="sng">
              <a:solidFill>
                <a:srgbClr val="000000"/>
              </a:solidFill>
              <a:prstDash val="solid"/>
              <a:round/>
              <a:headEnd type="none" w="med" len="med"/>
              <a:tailEnd type="triangle" w="lg" len="lg"/>
            </a:ln>
          </p:spPr>
        </p:cxnSp>
        <p:cxnSp>
          <p:nvCxnSpPr>
            <p:cNvPr id="179" name="Shape 179"/>
            <p:cNvCxnSpPr/>
            <p:nvPr/>
          </p:nvCxnSpPr>
          <p:spPr>
            <a:xfrm>
              <a:off x="8352" y="8544"/>
              <a:ext cx="5400" cy="0"/>
            </a:xfrm>
            <a:prstGeom prst="straightConnector1">
              <a:avLst/>
            </a:prstGeom>
            <a:noFill/>
            <a:ln w="9525" cap="flat" cmpd="sng">
              <a:solidFill>
                <a:srgbClr val="000000"/>
              </a:solidFill>
              <a:prstDash val="solid"/>
              <a:round/>
              <a:headEnd type="none" w="med" len="med"/>
              <a:tailEnd type="none" w="med" len="med"/>
            </a:ln>
          </p:spPr>
        </p:cxnSp>
        <p:cxnSp>
          <p:nvCxnSpPr>
            <p:cNvPr id="180" name="Shape 180"/>
            <p:cNvCxnSpPr/>
            <p:nvPr/>
          </p:nvCxnSpPr>
          <p:spPr>
            <a:xfrm>
              <a:off x="13752" y="6384"/>
              <a:ext cx="0" cy="2160"/>
            </a:xfrm>
            <a:prstGeom prst="straightConnector1">
              <a:avLst/>
            </a:prstGeom>
            <a:noFill/>
            <a:ln w="9525" cap="flat" cmpd="sng">
              <a:solidFill>
                <a:srgbClr val="000000"/>
              </a:solidFill>
              <a:prstDash val="solid"/>
              <a:round/>
              <a:headEnd type="none" w="med" len="med"/>
              <a:tailEnd type="none" w="med" len="med"/>
            </a:ln>
          </p:spPr>
        </p:cxnSp>
        <p:sp>
          <p:nvSpPr>
            <p:cNvPr id="181" name="Shape 181"/>
            <p:cNvSpPr txBox="1"/>
            <p:nvPr/>
          </p:nvSpPr>
          <p:spPr>
            <a:xfrm>
              <a:off x="1692" y="5304"/>
              <a:ext cx="1800" cy="900"/>
            </a:xfrm>
            <a:prstGeom prst="rect">
              <a:avLst/>
            </a:prstGeom>
            <a:solidFill>
              <a:srgbClr val="FFFFFF"/>
            </a:solidFill>
            <a:ln>
              <a:noFill/>
            </a:ln>
          </p:spPr>
          <p:txBody>
            <a:bodyPr wrap="square" lIns="91425" tIns="45700" rIns="91425" bIns="45700" anchor="t" anchorCtr="0">
              <a:noAutofit/>
            </a:bodyPr>
            <a:lstStyle/>
            <a:p>
              <a:pPr marL="0" marR="0" lvl="0" indent="0" algn="l" rtl="0">
                <a:spcBef>
                  <a:spcPts val="0"/>
                </a:spcBef>
                <a:buSzPct val="25000"/>
                <a:buNone/>
              </a:pPr>
              <a:r>
                <a:rPr lang="en-US" sz="900" b="1" u="none">
                  <a:solidFill>
                    <a:schemeClr val="dk1"/>
                  </a:solidFill>
                  <a:latin typeface="Verdana"/>
                  <a:ea typeface="Verdana"/>
                  <a:cs typeface="Verdana"/>
                  <a:sym typeface="Verdana"/>
                </a:rPr>
                <a:t>Stakeholder</a:t>
              </a:r>
              <a:r>
                <a:rPr lang="en-US" sz="900" b="0" u="none">
                  <a:solidFill>
                    <a:schemeClr val="dk1"/>
                  </a:solidFill>
                  <a:latin typeface="Arial"/>
                  <a:ea typeface="Arial"/>
                  <a:cs typeface="Arial"/>
                  <a:sym typeface="Arial"/>
                </a:rPr>
                <a:t> </a:t>
              </a:r>
              <a:r>
                <a:rPr lang="en-US" sz="900" b="1" u="none">
                  <a:solidFill>
                    <a:schemeClr val="dk1"/>
                  </a:solidFill>
                  <a:latin typeface="Verdana"/>
                  <a:ea typeface="Verdana"/>
                  <a:cs typeface="Verdana"/>
                  <a:sym typeface="Verdana"/>
                </a:rPr>
                <a:t>Input/ Impacts</a:t>
              </a:r>
            </a:p>
          </p:txBody>
        </p:sp>
      </p:grpSp>
      <p:sp>
        <p:nvSpPr>
          <p:cNvPr id="182" name="Shape 182"/>
          <p:cNvSpPr txBox="1"/>
          <p:nvPr/>
        </p:nvSpPr>
        <p:spPr>
          <a:xfrm>
            <a:off x="4419601" y="533401"/>
            <a:ext cx="3471863" cy="3968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000" b="1" u="none">
                <a:solidFill>
                  <a:schemeClr val="dk1"/>
                </a:solidFill>
                <a:latin typeface="Arial"/>
                <a:ea typeface="Arial"/>
                <a:cs typeface="Arial"/>
                <a:sym typeface="Arial"/>
              </a:rPr>
              <a:t>Strategic Planning Process</a:t>
            </a:r>
          </a:p>
        </p:txBody>
      </p:sp>
      <p:cxnSp>
        <p:nvCxnSpPr>
          <p:cNvPr id="183" name="Shape 183"/>
          <p:cNvCxnSpPr/>
          <p:nvPr/>
        </p:nvCxnSpPr>
        <p:spPr>
          <a:xfrm>
            <a:off x="8305800" y="3048000"/>
            <a:ext cx="228600" cy="0"/>
          </a:xfrm>
          <a:prstGeom prst="straightConnector1">
            <a:avLst/>
          </a:prstGeom>
          <a:noFill/>
          <a:ln w="9525" cap="flat" cmpd="sng">
            <a:solidFill>
              <a:schemeClr val="dk1"/>
            </a:solidFill>
            <a:prstDash val="solid"/>
            <a:round/>
            <a:headEnd type="none" w="med" len="med"/>
            <a:tailEnd type="triangle" w="lg" len="lg"/>
          </a:ln>
        </p:spPr>
      </p:cxnSp>
      <p:cxnSp>
        <p:nvCxnSpPr>
          <p:cNvPr id="184" name="Shape 184"/>
          <p:cNvCxnSpPr/>
          <p:nvPr/>
        </p:nvCxnSpPr>
        <p:spPr>
          <a:xfrm>
            <a:off x="9296400" y="4495800"/>
            <a:ext cx="0" cy="1371600"/>
          </a:xfrm>
          <a:prstGeom prst="straightConnector1">
            <a:avLst/>
          </a:prstGeom>
          <a:noFill/>
          <a:ln w="9525" cap="flat" cmpd="sng">
            <a:solidFill>
              <a:schemeClr val="dk1"/>
            </a:solidFill>
            <a:prstDash val="solid"/>
            <a:round/>
            <a:headEnd type="none" w="med" len="med"/>
            <a:tailEnd type="none" w="med" len="med"/>
          </a:ln>
        </p:spPr>
      </p:cxnSp>
      <p:cxnSp>
        <p:nvCxnSpPr>
          <p:cNvPr id="185" name="Shape 185"/>
          <p:cNvCxnSpPr/>
          <p:nvPr/>
        </p:nvCxnSpPr>
        <p:spPr>
          <a:xfrm rot="10800000">
            <a:off x="3124200" y="5867400"/>
            <a:ext cx="6172200" cy="0"/>
          </a:xfrm>
          <a:prstGeom prst="straightConnector1">
            <a:avLst/>
          </a:prstGeom>
          <a:noFill/>
          <a:ln w="9525" cap="flat" cmpd="sng">
            <a:solidFill>
              <a:schemeClr val="dk1"/>
            </a:solidFill>
            <a:prstDash val="solid"/>
            <a:round/>
            <a:headEnd type="none" w="med" len="med"/>
            <a:tailEnd type="none" w="med" len="med"/>
          </a:ln>
        </p:spPr>
      </p:cxnSp>
      <p:cxnSp>
        <p:nvCxnSpPr>
          <p:cNvPr id="186" name="Shape 186"/>
          <p:cNvCxnSpPr/>
          <p:nvPr/>
        </p:nvCxnSpPr>
        <p:spPr>
          <a:xfrm rot="10800000">
            <a:off x="3124200" y="4495800"/>
            <a:ext cx="0" cy="1371600"/>
          </a:xfrm>
          <a:prstGeom prst="straightConnector1">
            <a:avLst/>
          </a:prstGeom>
          <a:noFill/>
          <a:ln w="9525" cap="flat" cmpd="sng">
            <a:solidFill>
              <a:schemeClr val="dk1"/>
            </a:solidFill>
            <a:prstDash val="solid"/>
            <a:round/>
            <a:headEnd type="none" w="med" len="med"/>
            <a:tailEnd type="triangle" w="lg" len="lg"/>
          </a:ln>
        </p:spPr>
      </p:cxnSp>
      <p:sp>
        <p:nvSpPr>
          <p:cNvPr id="187" name="Shape 187"/>
          <p:cNvSpPr txBox="1"/>
          <p:nvPr/>
        </p:nvSpPr>
        <p:spPr>
          <a:xfrm>
            <a:off x="7010400" y="5562600"/>
            <a:ext cx="1739900" cy="30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b="1" u="none">
                <a:solidFill>
                  <a:schemeClr val="dk1"/>
                </a:solidFill>
                <a:latin typeface="Arial"/>
                <a:ea typeface="Arial"/>
                <a:cs typeface="Arial"/>
                <a:sym typeface="Arial"/>
              </a:rPr>
              <a:t>Annual- Formative</a:t>
            </a:r>
          </a:p>
        </p:txBody>
      </p:sp>
      <p:sp>
        <p:nvSpPr>
          <p:cNvPr id="188" name="Shape 188"/>
          <p:cNvSpPr txBox="1"/>
          <p:nvPr/>
        </p:nvSpPr>
        <p:spPr>
          <a:xfrm>
            <a:off x="5257800" y="5867400"/>
            <a:ext cx="2097088" cy="30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b="1" u="none">
                <a:solidFill>
                  <a:schemeClr val="dk1"/>
                </a:solidFill>
                <a:latin typeface="Arial"/>
                <a:ea typeface="Arial"/>
                <a:cs typeface="Arial"/>
                <a:sym typeface="Arial"/>
              </a:rPr>
              <a:t>Multi-Year: Summative</a:t>
            </a:r>
          </a:p>
        </p:txBody>
      </p:sp>
      <p:pic>
        <p:nvPicPr>
          <p:cNvPr id="189" name="Shape 189" descr="MCj04315820000[1]"/>
          <p:cNvPicPr preferRelativeResize="0"/>
          <p:nvPr/>
        </p:nvPicPr>
        <p:blipFill rotWithShape="1">
          <a:blip r:embed="rId3">
            <a:alphaModFix/>
          </a:blip>
          <a:srcRect/>
          <a:stretch/>
        </p:blipFill>
        <p:spPr>
          <a:xfrm>
            <a:off x="6324601" y="1447800"/>
            <a:ext cx="3273703" cy="3808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531341" y="1423812"/>
            <a:ext cx="6882713" cy="4525962"/>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Arial"/>
              <a:buNone/>
            </a:pPr>
            <a:r>
              <a:rPr lang="en-US" sz="2975" b="1" i="0" u="sng" strike="noStrike" cap="none">
                <a:solidFill>
                  <a:schemeClr val="dk1"/>
                </a:solidFill>
                <a:latin typeface="Calibri"/>
                <a:ea typeface="Calibri"/>
                <a:cs typeface="Calibri"/>
                <a:sym typeface="Calibri"/>
              </a:rPr>
              <a:t>CORE VALUES:</a:t>
            </a:r>
            <a:r>
              <a:rPr lang="en-US" sz="2975" b="0" i="0" u="none" strike="noStrike" cap="none">
                <a:solidFill>
                  <a:schemeClr val="dk1"/>
                </a:solidFill>
                <a:latin typeface="Calibri"/>
                <a:ea typeface="Calibri"/>
                <a:cs typeface="Calibri"/>
                <a:sym typeface="Calibri"/>
              </a:rPr>
              <a:t>  The values pillar asks “How must we behave?”—that is, “What beliefs must we all share to achieve our mission and vision?”   In pursuing this question, the district attempts to </a:t>
            </a:r>
            <a:r>
              <a:rPr lang="en-US" sz="2975" b="1" i="1" u="none" strike="noStrike" cap="none">
                <a:solidFill>
                  <a:srgbClr val="0000FF"/>
                </a:solidFill>
                <a:latin typeface="Calibri"/>
                <a:ea typeface="Calibri"/>
                <a:cs typeface="Calibri"/>
                <a:sym typeface="Calibri"/>
              </a:rPr>
              <a:t>clarity commitments everyone must share and be responsible and accountable for to move the district forward to</a:t>
            </a:r>
            <a:r>
              <a:rPr lang="en-US" sz="2975" b="0" i="0" u="none" strike="noStrike" cap="none">
                <a:solidFill>
                  <a:schemeClr val="dk1"/>
                </a:solidFill>
                <a:latin typeface="Calibri"/>
                <a:ea typeface="Calibri"/>
                <a:cs typeface="Calibri"/>
                <a:sym typeface="Calibri"/>
              </a:rPr>
              <a:t>.  Core values are </a:t>
            </a:r>
            <a:r>
              <a:rPr lang="en-US" sz="2975" b="1" i="0" u="none" strike="noStrike" cap="none">
                <a:solidFill>
                  <a:srgbClr val="FF0000"/>
                </a:solidFill>
                <a:latin typeface="Calibri"/>
                <a:ea typeface="Calibri"/>
                <a:cs typeface="Calibri"/>
                <a:sym typeface="Calibri"/>
              </a:rPr>
              <a:t>few in number, easy to remember, be guiding principles defining a code of conduct and behavior.</a:t>
            </a:r>
          </a:p>
          <a:p>
            <a:pPr marL="0" marR="0" lvl="0" indent="0" algn="l" rtl="0">
              <a:lnSpc>
                <a:spcPct val="70000"/>
              </a:lnSpc>
              <a:spcBef>
                <a:spcPts val="1000"/>
              </a:spcBef>
              <a:spcAft>
                <a:spcPts val="0"/>
              </a:spcAft>
              <a:buClr>
                <a:schemeClr val="dk1"/>
              </a:buClr>
              <a:buSzPct val="25000"/>
              <a:buFont typeface="Arial"/>
              <a:buNone/>
            </a:pPr>
            <a:endParaRPr sz="2550" b="1" i="0" u="none" strike="noStrike" cap="none">
              <a:solidFill>
                <a:srgbClr val="FF0000"/>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ct val="25000"/>
              <a:buFont typeface="Arial"/>
              <a:buNone/>
            </a:pPr>
            <a:r>
              <a:rPr lang="en-US" sz="1870" b="0" i="0" u="none" strike="noStrike" cap="none">
                <a:solidFill>
                  <a:srgbClr val="000000"/>
                </a:solidFill>
                <a:latin typeface="Calibri"/>
                <a:ea typeface="Calibri"/>
                <a:cs typeface="Calibri"/>
                <a:sym typeface="Calibri"/>
              </a:rPr>
              <a:t>(DuFour, DuFour, Eaker, and Many,  </a:t>
            </a:r>
            <a:r>
              <a:rPr lang="en-US" sz="1870" b="1" i="1" u="none" strike="noStrike" cap="none">
                <a:solidFill>
                  <a:srgbClr val="000000"/>
                </a:solidFill>
                <a:latin typeface="Calibri"/>
                <a:ea typeface="Calibri"/>
                <a:cs typeface="Calibri"/>
                <a:sym typeface="Calibri"/>
              </a:rPr>
              <a:t>Learning By Doing,</a:t>
            </a:r>
            <a:r>
              <a:rPr lang="en-US" sz="1870" b="0" i="0" u="none" strike="noStrike" cap="none">
                <a:solidFill>
                  <a:srgbClr val="000000"/>
                </a:solidFill>
                <a:latin typeface="Calibri"/>
                <a:ea typeface="Calibri"/>
                <a:cs typeface="Calibri"/>
                <a:sym typeface="Calibri"/>
              </a:rPr>
              <a:t> Second Edition: Solution-Tree, 2010)</a:t>
            </a:r>
          </a:p>
          <a:p>
            <a:pPr marL="0" marR="0" lvl="0" indent="0" algn="l" rtl="0">
              <a:lnSpc>
                <a:spcPct val="70000"/>
              </a:lnSpc>
              <a:spcBef>
                <a:spcPts val="1000"/>
              </a:spcBef>
              <a:buClr>
                <a:schemeClr val="dk1"/>
              </a:buClr>
              <a:buSzPct val="25000"/>
              <a:buFont typeface="Arial"/>
              <a:buNone/>
            </a:pPr>
            <a:endParaRPr sz="2380" b="1" i="0" u="none" strike="noStrike" cap="none">
              <a:solidFill>
                <a:srgbClr val="FF0000"/>
              </a:solidFill>
              <a:latin typeface="Calibri"/>
              <a:ea typeface="Calibri"/>
              <a:cs typeface="Calibri"/>
              <a:sym typeface="Calibri"/>
            </a:endParaRPr>
          </a:p>
        </p:txBody>
      </p:sp>
      <p:sp>
        <p:nvSpPr>
          <p:cNvPr id="463" name="Shape 463"/>
          <p:cNvSpPr txBox="1">
            <a:spLocks noGrp="1"/>
          </p:cNvSpPr>
          <p:nvPr>
            <p:ph type="title"/>
          </p:nvPr>
        </p:nvSpPr>
        <p:spPr>
          <a:xfrm>
            <a:off x="345989" y="274638"/>
            <a:ext cx="11528854"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CORE VALUES</a:t>
            </a:r>
          </a:p>
        </p:txBody>
      </p:sp>
      <p:pic>
        <p:nvPicPr>
          <p:cNvPr id="464" name="Shape 464"/>
          <p:cNvPicPr preferRelativeResize="0"/>
          <p:nvPr/>
        </p:nvPicPr>
        <p:blipFill rotWithShape="1">
          <a:blip r:embed="rId3">
            <a:alphaModFix/>
          </a:blip>
          <a:srcRect/>
          <a:stretch/>
        </p:blipFill>
        <p:spPr>
          <a:xfrm>
            <a:off x="7676927" y="1423812"/>
            <a:ext cx="4436674" cy="3486440"/>
          </a:xfrm>
          <a:prstGeom prst="rect">
            <a:avLst/>
          </a:prstGeom>
          <a:noFill/>
          <a:ln>
            <a:noFill/>
          </a:ln>
        </p:spPr>
      </p:pic>
      <p:sp>
        <p:nvSpPr>
          <p:cNvPr id="465" name="Shape 465"/>
          <p:cNvSpPr/>
          <p:nvPr/>
        </p:nvSpPr>
        <p:spPr>
          <a:xfrm>
            <a:off x="7676927" y="4609070"/>
            <a:ext cx="4425683" cy="224516"/>
          </a:xfrm>
          <a:prstGeom prst="rect">
            <a:avLst/>
          </a:prstGeom>
          <a:solidFill>
            <a:schemeClr val="accent1"/>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247135" y="274638"/>
            <a:ext cx="11627708"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Activity Three Directions</a:t>
            </a:r>
          </a:p>
        </p:txBody>
      </p:sp>
      <p:sp>
        <p:nvSpPr>
          <p:cNvPr id="471" name="Shape 471"/>
          <p:cNvSpPr txBox="1">
            <a:spLocks noGrp="1"/>
          </p:cNvSpPr>
          <p:nvPr>
            <p:ph type="body" idx="1"/>
          </p:nvPr>
        </p:nvSpPr>
        <p:spPr>
          <a:xfrm>
            <a:off x="805912" y="1739901"/>
            <a:ext cx="10383864" cy="4908872"/>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FF6600"/>
              </a:buClr>
              <a:buSzPct val="100000"/>
              <a:buFont typeface="Arial"/>
              <a:buChar char="•"/>
            </a:pPr>
            <a:r>
              <a:rPr lang="en-US" sz="3200" b="1" i="0" u="none" strike="noStrike" cap="none">
                <a:solidFill>
                  <a:srgbClr val="FF6600"/>
                </a:solidFill>
                <a:latin typeface="Calibri"/>
                <a:ea typeface="Calibri"/>
                <a:cs typeface="Calibri"/>
                <a:sym typeface="Calibri"/>
              </a:rPr>
              <a:t>Read</a:t>
            </a:r>
            <a:r>
              <a:rPr lang="en-US" sz="3200" b="0" i="0" u="none" strike="noStrike" cap="none">
                <a:solidFill>
                  <a:schemeClr val="dk1"/>
                </a:solidFill>
                <a:latin typeface="Calibri"/>
                <a:ea typeface="Calibri"/>
                <a:cs typeface="Calibri"/>
                <a:sym typeface="Calibri"/>
              </a:rPr>
              <a:t> about what makes great mission, vision, and core value statements.</a:t>
            </a:r>
          </a:p>
          <a:p>
            <a:pPr marL="228600" marR="0" lvl="0" indent="-228600" algn="l" rtl="0">
              <a:lnSpc>
                <a:spcPct val="90000"/>
              </a:lnSpc>
              <a:spcBef>
                <a:spcPts val="1000"/>
              </a:spcBef>
              <a:spcAft>
                <a:spcPts val="0"/>
              </a:spcAft>
              <a:buClr>
                <a:srgbClr val="0000FF"/>
              </a:buClr>
              <a:buSzPct val="100000"/>
              <a:buFont typeface="Arial"/>
              <a:buChar char="•"/>
            </a:pPr>
            <a:r>
              <a:rPr lang="en-US" sz="3200" b="1" i="0" u="none" strike="noStrike" cap="none">
                <a:solidFill>
                  <a:srgbClr val="0000FF"/>
                </a:solidFill>
                <a:latin typeface="Calibri"/>
                <a:ea typeface="Calibri"/>
                <a:cs typeface="Calibri"/>
                <a:sym typeface="Calibri"/>
              </a:rPr>
              <a:t>Discuss</a:t>
            </a:r>
            <a:r>
              <a:rPr lang="en-US" sz="3200" b="0" i="0" u="none" strike="noStrike" cap="none">
                <a:solidFill>
                  <a:schemeClr val="dk1"/>
                </a:solidFill>
                <a:latin typeface="Calibri"/>
                <a:ea typeface="Calibri"/>
                <a:cs typeface="Calibri"/>
                <a:sym typeface="Calibri"/>
              </a:rPr>
              <a:t> with your team what you learned from your investigations that might inform a new mission, vision and values statement</a:t>
            </a:r>
          </a:p>
          <a:p>
            <a:pPr marL="228600" marR="0" lvl="0" indent="-228600" algn="l" rtl="0">
              <a:lnSpc>
                <a:spcPct val="90000"/>
              </a:lnSpc>
              <a:spcBef>
                <a:spcPts val="1000"/>
              </a:spcBef>
              <a:spcAft>
                <a:spcPts val="0"/>
              </a:spcAft>
              <a:buClr>
                <a:srgbClr val="FF0000"/>
              </a:buClr>
              <a:buSzPct val="100000"/>
              <a:buFont typeface="Arial"/>
              <a:buChar char="•"/>
            </a:pPr>
            <a:r>
              <a:rPr lang="en-US" sz="3200" b="1" i="0" u="none" strike="noStrike" cap="none">
                <a:solidFill>
                  <a:srgbClr val="FF0000"/>
                </a:solidFill>
                <a:latin typeface="Calibri"/>
                <a:ea typeface="Calibri"/>
                <a:cs typeface="Calibri"/>
                <a:sym typeface="Calibri"/>
              </a:rPr>
              <a:t>Write</a:t>
            </a:r>
            <a:r>
              <a:rPr lang="en-US" sz="3200" b="0" i="0" u="none" strike="noStrike" cap="none">
                <a:solidFill>
                  <a:schemeClr val="dk1"/>
                </a:solidFill>
                <a:latin typeface="Calibri"/>
                <a:ea typeface="Calibri"/>
                <a:cs typeface="Calibri"/>
                <a:sym typeface="Calibri"/>
              </a:rPr>
              <a:t> a new statement</a:t>
            </a:r>
          </a:p>
          <a:p>
            <a:pPr marL="685800" marR="0" lvl="1" indent="-228600" algn="l" rtl="0">
              <a:lnSpc>
                <a:spcPct val="90000"/>
              </a:lnSpc>
              <a:spcBef>
                <a:spcPts val="5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Review current Mission, Vision and Values</a:t>
            </a:r>
          </a:p>
          <a:p>
            <a:pPr marL="685800" marR="0" lvl="1" indent="-228600" algn="l" rtl="0">
              <a:lnSpc>
                <a:spcPct val="90000"/>
              </a:lnSpc>
              <a:spcBef>
                <a:spcPts val="5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Review the criteria for what makes a good mission and vision</a:t>
            </a:r>
          </a:p>
          <a:p>
            <a:pPr marL="685800" marR="0" lvl="1" indent="-228600" algn="l" rtl="0">
              <a:lnSpc>
                <a:spcPct val="90000"/>
              </a:lnSpc>
              <a:spcBef>
                <a:spcPts val="5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Write your ideas for a new mission, vision and values</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308919" y="274638"/>
            <a:ext cx="11479427"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Activity Three Directions</a:t>
            </a:r>
          </a:p>
        </p:txBody>
      </p:sp>
      <p:sp>
        <p:nvSpPr>
          <p:cNvPr id="477" name="Shape 477"/>
          <p:cNvSpPr txBox="1">
            <a:spLocks noGrp="1"/>
          </p:cNvSpPr>
          <p:nvPr>
            <p:ph type="body" idx="1"/>
          </p:nvPr>
        </p:nvSpPr>
        <p:spPr>
          <a:xfrm>
            <a:off x="1981200" y="1219201"/>
            <a:ext cx="82296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800" b="1" i="0" u="none" strike="noStrike" cap="none">
              <a:solidFill>
                <a:srgbClr val="FF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FF0000"/>
              </a:buClr>
              <a:buSzPct val="100000"/>
              <a:buFont typeface="Arial"/>
              <a:buChar char="•"/>
            </a:pPr>
            <a:r>
              <a:rPr lang="en-US" sz="2800" b="1" i="0" u="none" strike="noStrike" cap="none">
                <a:solidFill>
                  <a:srgbClr val="FF0000"/>
                </a:solidFill>
                <a:latin typeface="Calibri"/>
                <a:ea typeface="Calibri"/>
                <a:cs typeface="Calibri"/>
                <a:sym typeface="Calibri"/>
              </a:rPr>
              <a:t>REVISE</a:t>
            </a:r>
            <a:r>
              <a:rPr lang="en-US" sz="2800" b="0" i="0" u="none" strike="noStrike" cap="none">
                <a:solidFill>
                  <a:schemeClr val="dk1"/>
                </a:solidFill>
                <a:latin typeface="Calibri"/>
                <a:ea typeface="Calibri"/>
                <a:cs typeface="Calibri"/>
                <a:sym typeface="Calibri"/>
              </a:rPr>
              <a:t> the current mission and vision statements to better address the criterion and to describe the Preferred Future of the District</a:t>
            </a:r>
          </a:p>
          <a:p>
            <a:pPr marL="228600" marR="0" lvl="0" indent="-228600" algn="l" rtl="0">
              <a:lnSpc>
                <a:spcPct val="90000"/>
              </a:lnSpc>
              <a:spcBef>
                <a:spcPts val="1000"/>
              </a:spcBef>
              <a:spcAft>
                <a:spcPts val="0"/>
              </a:spcAft>
              <a:buClr>
                <a:srgbClr val="FF0000"/>
              </a:buClr>
              <a:buSzPct val="100000"/>
              <a:buFont typeface="Arial"/>
              <a:buChar char="•"/>
            </a:pPr>
            <a:r>
              <a:rPr lang="en-US" sz="2800" b="1" i="0" u="none" strike="noStrike" cap="none">
                <a:solidFill>
                  <a:srgbClr val="FF0000"/>
                </a:solidFill>
                <a:latin typeface="Calibri"/>
                <a:ea typeface="Calibri"/>
                <a:cs typeface="Calibri"/>
                <a:sym typeface="Calibri"/>
              </a:rPr>
              <a:t>CONSIDER </a:t>
            </a:r>
            <a:r>
              <a:rPr lang="en-US" sz="2800" b="0" i="0" u="none" strike="noStrike" cap="none">
                <a:solidFill>
                  <a:srgbClr val="000000"/>
                </a:solidFill>
                <a:latin typeface="Calibri"/>
                <a:ea typeface="Calibri"/>
                <a:cs typeface="Calibri"/>
                <a:sym typeface="Calibri"/>
              </a:rPr>
              <a:t>y</a:t>
            </a:r>
            <a:r>
              <a:rPr lang="en-US" sz="2800" b="0" i="0" u="none" strike="noStrike" cap="none">
                <a:solidFill>
                  <a:schemeClr val="dk1"/>
                </a:solidFill>
                <a:latin typeface="Calibri"/>
                <a:ea typeface="Calibri"/>
                <a:cs typeface="Calibri"/>
                <a:sym typeface="Calibri"/>
              </a:rPr>
              <a:t>our investigations, examples and articles read.</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478" name="Shape 478"/>
          <p:cNvGraphicFramePr/>
          <p:nvPr/>
        </p:nvGraphicFramePr>
        <p:xfrm>
          <a:off x="2127504" y="3929444"/>
          <a:ext cx="7543800" cy="1699270"/>
        </p:xfrm>
        <a:graphic>
          <a:graphicData uri="http://schemas.openxmlformats.org/drawingml/2006/table">
            <a:tbl>
              <a:tblPr>
                <a:noFill/>
                <a:tableStyleId>{CBF9DD8A-4024-4A19-9762-9662247EAD9A}</a:tableStyleId>
              </a:tblPr>
              <a:tblGrid>
                <a:gridCol w="2383525"/>
                <a:gridCol w="2645675"/>
                <a:gridCol w="2514600"/>
              </a:tblGrid>
              <a:tr h="419100">
                <a:tc>
                  <a:txBody>
                    <a:bodyPr/>
                    <a:lstStyle/>
                    <a:p>
                      <a:pPr marL="0" marR="0" lvl="0" indent="0" algn="ctr" rtl="0">
                        <a:lnSpc>
                          <a:spcPct val="100000"/>
                        </a:lnSpc>
                        <a:spcBef>
                          <a:spcPts val="0"/>
                        </a:spcBef>
                        <a:spcAft>
                          <a:spcPts val="0"/>
                        </a:spcAft>
                        <a:buClr>
                          <a:srgbClr val="0000FF"/>
                        </a:buClr>
                        <a:buSzPct val="25000"/>
                        <a:buFont typeface="Arial"/>
                        <a:buNone/>
                      </a:pPr>
                      <a:r>
                        <a:rPr lang="en-US" sz="2800" b="1" i="0" u="none" strike="noStrike" cap="none">
                          <a:solidFill>
                            <a:srgbClr val="0000FF"/>
                          </a:solidFill>
                          <a:latin typeface="Arial"/>
                          <a:ea typeface="Arial"/>
                          <a:cs typeface="Arial"/>
                          <a:sym typeface="Arial"/>
                        </a:rPr>
                        <a:t>Current</a:t>
                      </a:r>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FF"/>
                        </a:buClr>
                        <a:buSzPct val="25000"/>
                        <a:buFont typeface="Arial"/>
                        <a:buNone/>
                      </a:pPr>
                      <a:r>
                        <a:rPr lang="en-US" sz="2800" b="1" i="0" u="none" strike="noStrike" cap="none">
                          <a:solidFill>
                            <a:srgbClr val="0000FF"/>
                          </a:solidFill>
                          <a:latin typeface="Arial"/>
                          <a:ea typeface="Arial"/>
                          <a:cs typeface="Arial"/>
                          <a:sym typeface="Arial"/>
                        </a:rPr>
                        <a:t>Criteria</a:t>
                      </a:r>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0000FF"/>
                        </a:buClr>
                        <a:buSzPct val="25000"/>
                        <a:buFont typeface="Arial"/>
                        <a:buNone/>
                      </a:pPr>
                      <a:r>
                        <a:rPr lang="en-US" sz="2800" b="1" i="0" u="none" strike="noStrike" cap="none">
                          <a:solidFill>
                            <a:srgbClr val="0000FF"/>
                          </a:solidFill>
                          <a:latin typeface="Arial"/>
                          <a:ea typeface="Arial"/>
                          <a:cs typeface="Arial"/>
                          <a:sym typeface="Arial"/>
                        </a:rPr>
                        <a:t>New</a:t>
                      </a:r>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chemeClr val="accent1"/>
                    </a:solidFill>
                  </a:tcPr>
                </a:tc>
              </a:tr>
              <a:tr h="1181100">
                <a:tc>
                  <a:txBody>
                    <a:bodyPr/>
                    <a:lstStyle/>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Arial"/>
                        <a:ea typeface="Arial"/>
                        <a:cs typeface="Arial"/>
                        <a:sym typeface="Arial"/>
                      </a:endParaRPr>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E7F3F4"/>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Arial"/>
                        <a:ea typeface="Arial"/>
                        <a:cs typeface="Arial"/>
                        <a:sym typeface="Arial"/>
                      </a:endParaRPr>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E7F3F4"/>
                    </a:solidFill>
                  </a:tcPr>
                </a:tc>
                <a:tc>
                  <a:txBody>
                    <a:bodyPr/>
                    <a:lstStyle/>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rgbClr val="000000"/>
                        </a:solidFill>
                        <a:latin typeface="Arial"/>
                        <a:ea typeface="Arial"/>
                        <a:cs typeface="Arial"/>
                        <a:sym typeface="Arial"/>
                      </a:endParaRPr>
                    </a:p>
                  </a:txBody>
                  <a:tcPr marL="91450" marR="91450" marT="45725" marB="457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E7F3F4"/>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7718"/>
            <a:ext cx="12192000" cy="1325563"/>
          </a:xfrm>
        </p:spPr>
        <p:txBody>
          <a:bodyPr/>
          <a:lstStyle/>
          <a:p>
            <a:r>
              <a:rPr lang="en-US" sz="3200" b="1" i="1" dirty="0"/>
              <a:t>Live a mission and vision deeply informed by new contexts for learning.</a:t>
            </a:r>
            <a:r>
              <a:rPr lang="en-US" dirty="0"/>
              <a:t/>
            </a:r>
            <a:br>
              <a:rPr lang="en-US" dirty="0"/>
            </a:br>
            <a:endParaRPr lang="en-US" dirty="0"/>
          </a:p>
        </p:txBody>
      </p:sp>
      <p:sp>
        <p:nvSpPr>
          <p:cNvPr id="3" name="Text Placeholder 2"/>
          <p:cNvSpPr>
            <a:spLocks noGrp="1"/>
          </p:cNvSpPr>
          <p:nvPr>
            <p:ph type="body" idx="1"/>
          </p:nvPr>
        </p:nvSpPr>
        <p:spPr>
          <a:xfrm>
            <a:off x="838200" y="2130424"/>
            <a:ext cx="10515600" cy="4351338"/>
          </a:xfrm>
          <a:solidFill>
            <a:schemeClr val="accent6">
              <a:lumMod val="20000"/>
              <a:lumOff val="80000"/>
            </a:schemeClr>
          </a:solidFill>
        </p:spPr>
        <p:txBody>
          <a:bodyPr/>
          <a:lstStyle/>
          <a:p>
            <a:pPr marL="177800" indent="0">
              <a:buNone/>
            </a:pPr>
            <a:r>
              <a:rPr lang="en-US" b="1" u="sng" dirty="0"/>
              <a:t>KEY QUESTIONS </a:t>
            </a:r>
          </a:p>
          <a:p>
            <a:pPr marL="749300" lvl="0" indent="-230188"/>
            <a:r>
              <a:rPr lang="en-US" dirty="0"/>
              <a:t>Why do we </a:t>
            </a:r>
            <a:r>
              <a:rPr lang="en-US" b="1" dirty="0"/>
              <a:t>exist</a:t>
            </a:r>
            <a:r>
              <a:rPr lang="en-US" dirty="0"/>
              <a:t> as a school? </a:t>
            </a:r>
          </a:p>
          <a:p>
            <a:pPr marL="749300" lvl="0" indent="-230188"/>
            <a:r>
              <a:rPr lang="en-US" dirty="0"/>
              <a:t>What is our </a:t>
            </a:r>
            <a:r>
              <a:rPr lang="en-US" b="1" dirty="0"/>
              <a:t>central value in the lives of students and in our communities? </a:t>
            </a:r>
          </a:p>
          <a:p>
            <a:pPr marL="749300" lvl="0" indent="-230188"/>
            <a:r>
              <a:rPr lang="en-US" dirty="0"/>
              <a:t>When they leave us, </a:t>
            </a:r>
            <a:r>
              <a:rPr lang="en-US" b="1" dirty="0"/>
              <a:t>what will our students need to be able to do and what kind of people will they be</a:t>
            </a:r>
            <a:r>
              <a:rPr lang="en-US" dirty="0"/>
              <a:t>? </a:t>
            </a:r>
          </a:p>
          <a:p>
            <a:pPr marL="749300" lvl="0" indent="-230188"/>
            <a:r>
              <a:rPr lang="en-US" dirty="0"/>
              <a:t>What </a:t>
            </a:r>
            <a:r>
              <a:rPr lang="en-US" b="1" dirty="0"/>
              <a:t>practices and conditions in classrooms, schools, and communities</a:t>
            </a:r>
            <a:r>
              <a:rPr lang="en-US" dirty="0"/>
              <a:t> are required for your students to reach those outcomes? </a:t>
            </a:r>
          </a:p>
          <a:p>
            <a:endParaRPr lang="en-US" dirty="0"/>
          </a:p>
        </p:txBody>
      </p:sp>
      <p:sp>
        <p:nvSpPr>
          <p:cNvPr id="4" name="TextBox 3"/>
          <p:cNvSpPr txBox="1"/>
          <p:nvPr/>
        </p:nvSpPr>
        <p:spPr>
          <a:xfrm>
            <a:off x="0" y="0"/>
            <a:ext cx="12192000" cy="923330"/>
          </a:xfrm>
          <a:prstGeom prst="rect">
            <a:avLst/>
          </a:prstGeom>
          <a:solidFill>
            <a:schemeClr val="accent4"/>
          </a:solidFill>
        </p:spPr>
        <p:txBody>
          <a:bodyPr wrap="square" rtlCol="0">
            <a:spAutoFit/>
          </a:bodyPr>
          <a:lstStyle/>
          <a:p>
            <a:pPr algn="ctr"/>
            <a:r>
              <a:rPr lang="en-US" sz="4000" b="1" i="1" dirty="0" smtClean="0">
                <a:solidFill>
                  <a:schemeClr val="accent1"/>
                </a:solidFill>
              </a:rPr>
              <a:t>10 Principles for Reimagining Today’s</a:t>
            </a:r>
            <a:r>
              <a:rPr lang="en-US" sz="4000" b="1" i="1" dirty="0">
                <a:solidFill>
                  <a:schemeClr val="accent1"/>
                </a:solidFill>
              </a:rPr>
              <a:t> </a:t>
            </a:r>
            <a:r>
              <a:rPr lang="en-US" sz="4000" b="1" i="1" dirty="0" smtClean="0">
                <a:solidFill>
                  <a:schemeClr val="accent1"/>
                </a:solidFill>
              </a:rPr>
              <a:t>Schools</a:t>
            </a:r>
            <a:r>
              <a:rPr lang="en-US" b="1" i="1" dirty="0" smtClean="0"/>
              <a:t>.</a:t>
            </a:r>
            <a:endParaRPr lang="en-US" dirty="0"/>
          </a:p>
          <a:p>
            <a:pPr algn="ctr"/>
            <a:endParaRPr lang="en-US" dirty="0"/>
          </a:p>
        </p:txBody>
      </p:sp>
    </p:spTree>
    <p:extLst>
      <p:ext uri="{BB962C8B-B14F-4D97-AF65-F5344CB8AC3E}">
        <p14:creationId xmlns:p14="http://schemas.microsoft.com/office/powerpoint/2010/main" val="745141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6403"/>
            <a:ext cx="12192000" cy="1325563"/>
          </a:xfrm>
        </p:spPr>
        <p:txBody>
          <a:bodyPr/>
          <a:lstStyle/>
          <a:p>
            <a:r>
              <a:rPr lang="en-US" sz="3200" b="1" i="1" dirty="0"/>
              <a:t>Have </a:t>
            </a:r>
            <a:r>
              <a:rPr lang="en-US" sz="3200" b="1" i="1" dirty="0" smtClean="0"/>
              <a:t>clearly </a:t>
            </a:r>
            <a:r>
              <a:rPr lang="en-US" sz="3200" b="1" i="1" dirty="0"/>
              <a:t>articulated and shared beliefs about learning that are lived in every classroom.</a:t>
            </a:r>
            <a:r>
              <a:rPr lang="en-US" sz="3200" dirty="0"/>
              <a:t/>
            </a:r>
            <a:br>
              <a:rPr lang="en-US" sz="3200" dirty="0"/>
            </a:br>
            <a:r>
              <a:rPr lang="en-US" dirty="0"/>
              <a:t/>
            </a:r>
            <a:br>
              <a:rPr lang="en-US" dirty="0"/>
            </a:br>
            <a:endParaRPr lang="en-US" dirty="0"/>
          </a:p>
        </p:txBody>
      </p:sp>
      <p:sp>
        <p:nvSpPr>
          <p:cNvPr id="3" name="Text Placeholder 2"/>
          <p:cNvSpPr>
            <a:spLocks noGrp="1"/>
          </p:cNvSpPr>
          <p:nvPr>
            <p:ph type="body" idx="1"/>
          </p:nvPr>
        </p:nvSpPr>
        <p:spPr>
          <a:xfrm>
            <a:off x="838200" y="2130424"/>
            <a:ext cx="10515600" cy="4351338"/>
          </a:xfrm>
          <a:solidFill>
            <a:schemeClr val="accent6">
              <a:lumMod val="20000"/>
              <a:lumOff val="80000"/>
            </a:schemeClr>
          </a:solidFill>
        </p:spPr>
        <p:txBody>
          <a:bodyPr/>
          <a:lstStyle/>
          <a:p>
            <a:pPr marL="177800" indent="0">
              <a:buNone/>
            </a:pPr>
            <a:r>
              <a:rPr lang="en-US" b="1" u="sng" dirty="0"/>
              <a:t>KEY QUESTIONS </a:t>
            </a:r>
          </a:p>
          <a:p>
            <a:pPr lvl="0"/>
            <a:r>
              <a:rPr lang="en-US" dirty="0"/>
              <a:t>How do children and adults </a:t>
            </a:r>
            <a:r>
              <a:rPr lang="en-US" b="1" dirty="0"/>
              <a:t>learn most powerfully and deeply </a:t>
            </a:r>
            <a:r>
              <a:rPr lang="en-US" dirty="0"/>
              <a:t>in their lives? </a:t>
            </a:r>
            <a:endParaRPr lang="en-US" dirty="0" smtClean="0"/>
          </a:p>
          <a:p>
            <a:pPr lvl="0"/>
            <a:r>
              <a:rPr lang="en-US" dirty="0" smtClean="0"/>
              <a:t>What </a:t>
            </a:r>
            <a:r>
              <a:rPr lang="en-US" b="1" dirty="0" smtClean="0"/>
              <a:t>conditions are required for learning</a:t>
            </a:r>
            <a:r>
              <a:rPr lang="en-US" dirty="0" smtClean="0"/>
              <a:t>?</a:t>
            </a:r>
          </a:p>
          <a:p>
            <a:pPr lvl="0"/>
            <a:r>
              <a:rPr lang="en-US" dirty="0" smtClean="0"/>
              <a:t>How must </a:t>
            </a:r>
            <a:r>
              <a:rPr lang="en-US" b="1" dirty="0" smtClean="0"/>
              <a:t>we all behave and act </a:t>
            </a:r>
            <a:r>
              <a:rPr lang="en-US" dirty="0" smtClean="0"/>
              <a:t>to maximize student growth and achievement</a:t>
            </a:r>
            <a:endParaRPr lang="en-US" dirty="0"/>
          </a:p>
          <a:p>
            <a:pPr lvl="0"/>
            <a:r>
              <a:rPr lang="en-US" dirty="0" smtClean="0"/>
              <a:t>What do we </a:t>
            </a:r>
            <a:r>
              <a:rPr lang="en-US" b="1" dirty="0" smtClean="0"/>
              <a:t>value that is non-negotiable</a:t>
            </a:r>
            <a:r>
              <a:rPr lang="en-US" dirty="0" smtClean="0"/>
              <a:t>?</a:t>
            </a:r>
            <a:endParaRPr lang="en-US" dirty="0"/>
          </a:p>
          <a:p>
            <a:r>
              <a:rPr lang="en-US" dirty="0"/>
              <a:t>How do </a:t>
            </a:r>
            <a:r>
              <a:rPr lang="en-US" b="1" dirty="0"/>
              <a:t>our beliefs drive every decision </a:t>
            </a:r>
            <a:r>
              <a:rPr lang="en-US" dirty="0"/>
              <a:t>we make in our school? </a:t>
            </a:r>
          </a:p>
        </p:txBody>
      </p:sp>
      <p:sp>
        <p:nvSpPr>
          <p:cNvPr id="4" name="TextBox 3"/>
          <p:cNvSpPr txBox="1"/>
          <p:nvPr/>
        </p:nvSpPr>
        <p:spPr>
          <a:xfrm>
            <a:off x="0" y="0"/>
            <a:ext cx="12192000" cy="923330"/>
          </a:xfrm>
          <a:prstGeom prst="rect">
            <a:avLst/>
          </a:prstGeom>
          <a:solidFill>
            <a:schemeClr val="accent4"/>
          </a:solidFill>
        </p:spPr>
        <p:txBody>
          <a:bodyPr wrap="square" rtlCol="0">
            <a:spAutoFit/>
          </a:bodyPr>
          <a:lstStyle/>
          <a:p>
            <a:pPr algn="ctr"/>
            <a:r>
              <a:rPr lang="en-US" sz="4000" b="1" i="1" dirty="0" smtClean="0">
                <a:solidFill>
                  <a:schemeClr val="accent1"/>
                </a:solidFill>
              </a:rPr>
              <a:t>10 Principles for Reimagining Today’s</a:t>
            </a:r>
            <a:r>
              <a:rPr lang="en-US" sz="4000" b="1" i="1" dirty="0">
                <a:solidFill>
                  <a:schemeClr val="accent1"/>
                </a:solidFill>
              </a:rPr>
              <a:t> </a:t>
            </a:r>
            <a:r>
              <a:rPr lang="en-US" sz="4000" b="1" i="1" dirty="0" smtClean="0">
                <a:solidFill>
                  <a:schemeClr val="accent1"/>
                </a:solidFill>
              </a:rPr>
              <a:t>Schools</a:t>
            </a:r>
            <a:r>
              <a:rPr lang="en-US" b="1" i="1" dirty="0" smtClean="0"/>
              <a:t>.</a:t>
            </a:r>
            <a:endParaRPr lang="en-US" dirty="0"/>
          </a:p>
          <a:p>
            <a:pPr algn="ctr"/>
            <a:endParaRPr lang="en-US" dirty="0"/>
          </a:p>
        </p:txBody>
      </p:sp>
    </p:spTree>
    <p:extLst>
      <p:ext uri="{BB962C8B-B14F-4D97-AF65-F5344CB8AC3E}">
        <p14:creationId xmlns:p14="http://schemas.microsoft.com/office/powerpoint/2010/main" val="725091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6403"/>
            <a:ext cx="12192000" cy="1325563"/>
          </a:xfrm>
        </p:spPr>
        <p:txBody>
          <a:bodyPr/>
          <a:lstStyle/>
          <a:p>
            <a:r>
              <a:rPr lang="en-US" sz="3200" b="1" i="1" dirty="0" smtClean="0"/>
              <a:t/>
            </a:r>
            <a:br>
              <a:rPr lang="en-US" sz="3200" b="1" i="1" dirty="0" smtClean="0"/>
            </a:br>
            <a:r>
              <a:rPr lang="en-US" sz="3200" b="1" i="1" dirty="0" smtClean="0"/>
              <a:t>Embrace </a:t>
            </a:r>
            <a:r>
              <a:rPr lang="en-US" sz="3200" b="1" i="1" dirty="0"/>
              <a:t>and anticipate constant change and evolution.</a:t>
            </a:r>
            <a:r>
              <a:rPr lang="en-US" sz="3200" dirty="0"/>
              <a:t/>
            </a:r>
            <a:br>
              <a:rPr lang="en-US" sz="3200" dirty="0"/>
            </a:br>
            <a:r>
              <a:rPr lang="en-US" sz="3200" dirty="0"/>
              <a:t/>
            </a:r>
            <a:br>
              <a:rPr lang="en-US" sz="3200" dirty="0"/>
            </a:br>
            <a:r>
              <a:rPr lang="en-US" dirty="0"/>
              <a:t/>
            </a:r>
            <a:br>
              <a:rPr lang="en-US" dirty="0"/>
            </a:br>
            <a:endParaRPr lang="en-US" dirty="0"/>
          </a:p>
        </p:txBody>
      </p:sp>
      <p:sp>
        <p:nvSpPr>
          <p:cNvPr id="3" name="Text Placeholder 2"/>
          <p:cNvSpPr>
            <a:spLocks noGrp="1"/>
          </p:cNvSpPr>
          <p:nvPr>
            <p:ph type="body" idx="1"/>
          </p:nvPr>
        </p:nvSpPr>
        <p:spPr>
          <a:xfrm>
            <a:off x="838200" y="2130424"/>
            <a:ext cx="10515600" cy="4351338"/>
          </a:xfrm>
          <a:solidFill>
            <a:schemeClr val="accent6">
              <a:lumMod val="20000"/>
              <a:lumOff val="80000"/>
            </a:schemeClr>
          </a:solidFill>
        </p:spPr>
        <p:txBody>
          <a:bodyPr/>
          <a:lstStyle/>
          <a:p>
            <a:pPr marL="177800" indent="0">
              <a:buNone/>
            </a:pPr>
            <a:r>
              <a:rPr lang="en-US" b="1" u="sng" dirty="0"/>
              <a:t>KEY QUESTIONS </a:t>
            </a:r>
          </a:p>
          <a:p>
            <a:pPr lvl="0"/>
            <a:r>
              <a:rPr lang="en-US" dirty="0"/>
              <a:t>How are teachers and students </a:t>
            </a:r>
            <a:r>
              <a:rPr lang="en-US" b="1" dirty="0"/>
              <a:t>engaged in ongoing research and development</a:t>
            </a:r>
            <a:r>
              <a:rPr lang="en-US" dirty="0"/>
              <a:t> about their work? </a:t>
            </a:r>
            <a:endParaRPr lang="en-US" dirty="0" smtClean="0"/>
          </a:p>
          <a:p>
            <a:pPr lvl="0"/>
            <a:r>
              <a:rPr lang="en-US" dirty="0" smtClean="0"/>
              <a:t>How do we </a:t>
            </a:r>
            <a:r>
              <a:rPr lang="en-US" b="1" dirty="0" smtClean="0"/>
              <a:t>ensure continuous growth and improvement</a:t>
            </a:r>
            <a:r>
              <a:rPr lang="en-US" dirty="0" smtClean="0"/>
              <a:t>?</a:t>
            </a:r>
            <a:endParaRPr lang="en-US" dirty="0"/>
          </a:p>
          <a:p>
            <a:pPr lvl="0"/>
            <a:r>
              <a:rPr lang="en-US" dirty="0"/>
              <a:t>Is there a culture that </a:t>
            </a:r>
            <a:r>
              <a:rPr lang="en-US" b="1" dirty="0"/>
              <a:t>supports innovation </a:t>
            </a:r>
            <a:r>
              <a:rPr lang="en-US" dirty="0"/>
              <a:t>and trying new things? </a:t>
            </a:r>
            <a:endParaRPr lang="en-US" dirty="0" smtClean="0"/>
          </a:p>
          <a:p>
            <a:pPr lvl="0"/>
            <a:r>
              <a:rPr lang="en-US" dirty="0" smtClean="0"/>
              <a:t>Do we foster the 6 C’s:  </a:t>
            </a:r>
            <a:r>
              <a:rPr lang="en-US" b="1" dirty="0"/>
              <a:t>character education, citizenship, collaboration, communication, creativity, and critical thinking</a:t>
            </a:r>
            <a:r>
              <a:rPr lang="en-US" b="1" dirty="0" smtClean="0"/>
              <a:t>.</a:t>
            </a:r>
          </a:p>
          <a:p>
            <a:pPr lvl="0"/>
            <a:r>
              <a:rPr lang="en-US" dirty="0" smtClean="0"/>
              <a:t>Are we making good </a:t>
            </a:r>
            <a:r>
              <a:rPr lang="en-US" b="1" dirty="0" smtClean="0"/>
              <a:t>use of time and space?</a:t>
            </a:r>
            <a:endParaRPr lang="en-US" dirty="0"/>
          </a:p>
        </p:txBody>
      </p:sp>
      <p:sp>
        <p:nvSpPr>
          <p:cNvPr id="4" name="TextBox 3"/>
          <p:cNvSpPr txBox="1"/>
          <p:nvPr/>
        </p:nvSpPr>
        <p:spPr>
          <a:xfrm>
            <a:off x="0" y="0"/>
            <a:ext cx="12192000" cy="923330"/>
          </a:xfrm>
          <a:prstGeom prst="rect">
            <a:avLst/>
          </a:prstGeom>
          <a:solidFill>
            <a:schemeClr val="accent4"/>
          </a:solidFill>
        </p:spPr>
        <p:txBody>
          <a:bodyPr wrap="square" rtlCol="0">
            <a:spAutoFit/>
          </a:bodyPr>
          <a:lstStyle/>
          <a:p>
            <a:pPr algn="ctr"/>
            <a:r>
              <a:rPr lang="en-US" sz="4000" b="1" i="1" dirty="0" smtClean="0">
                <a:solidFill>
                  <a:schemeClr val="accent1"/>
                </a:solidFill>
              </a:rPr>
              <a:t>10 Principles for Reimagining Today’s</a:t>
            </a:r>
            <a:r>
              <a:rPr lang="en-US" sz="4000" b="1" i="1" dirty="0">
                <a:solidFill>
                  <a:schemeClr val="accent1"/>
                </a:solidFill>
              </a:rPr>
              <a:t> </a:t>
            </a:r>
            <a:r>
              <a:rPr lang="en-US" sz="4000" b="1" i="1" dirty="0" smtClean="0">
                <a:solidFill>
                  <a:schemeClr val="accent1"/>
                </a:solidFill>
              </a:rPr>
              <a:t>Schools</a:t>
            </a:r>
            <a:r>
              <a:rPr lang="en-US" b="1" i="1" dirty="0" smtClean="0"/>
              <a:t>.</a:t>
            </a:r>
            <a:endParaRPr lang="en-US" dirty="0"/>
          </a:p>
          <a:p>
            <a:pPr algn="ctr"/>
            <a:endParaRPr lang="en-US" dirty="0"/>
          </a:p>
        </p:txBody>
      </p:sp>
    </p:spTree>
    <p:extLst>
      <p:ext uri="{BB962C8B-B14F-4D97-AF65-F5344CB8AC3E}">
        <p14:creationId xmlns:p14="http://schemas.microsoft.com/office/powerpoint/2010/main" val="96693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259492" y="237567"/>
            <a:ext cx="11664778"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Activity Three Directions- Mission</a:t>
            </a:r>
          </a:p>
        </p:txBody>
      </p:sp>
      <p:sp>
        <p:nvSpPr>
          <p:cNvPr id="484" name="Shape 484"/>
          <p:cNvSpPr txBox="1">
            <a:spLocks noGrp="1"/>
          </p:cNvSpPr>
          <p:nvPr>
            <p:ph type="body" idx="1"/>
          </p:nvPr>
        </p:nvSpPr>
        <p:spPr>
          <a:xfrm>
            <a:off x="1981200" y="1447801"/>
            <a:ext cx="82296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grpSp>
        <p:nvGrpSpPr>
          <p:cNvPr id="485" name="Shape 485"/>
          <p:cNvGrpSpPr/>
          <p:nvPr/>
        </p:nvGrpSpPr>
        <p:grpSpPr>
          <a:xfrm>
            <a:off x="1982680" y="533400"/>
            <a:ext cx="8226638" cy="6248400"/>
            <a:chOff x="1480" y="0"/>
            <a:chExt cx="8226638" cy="6248400"/>
          </a:xfrm>
        </p:grpSpPr>
        <p:sp>
          <p:nvSpPr>
            <p:cNvPr id="486" name="Shape 486"/>
            <p:cNvSpPr/>
            <p:nvPr/>
          </p:nvSpPr>
          <p:spPr>
            <a:xfrm>
              <a:off x="617219" y="0"/>
              <a:ext cx="6995160" cy="6248400"/>
            </a:xfrm>
            <a:prstGeom prst="rightArrow">
              <a:avLst>
                <a:gd name="adj1" fmla="val 50000"/>
                <a:gd name="adj2" fmla="val 50000"/>
              </a:avLst>
            </a:prstGeom>
            <a:solidFill>
              <a:srgbClr val="F7D5CB"/>
            </a:solidFill>
            <a:ln>
              <a:noFill/>
            </a:ln>
          </p:spPr>
          <p:txBody>
            <a:bodyPr wrap="square" lIns="91425" tIns="91425" rIns="91425" bIns="91425" anchor="ctr" anchorCtr="0">
              <a:noAutofit/>
            </a:bodyPr>
            <a:lstStyle/>
            <a:p>
              <a:pPr lvl="0">
                <a:spcBef>
                  <a:spcPts val="0"/>
                </a:spcBef>
                <a:buNone/>
              </a:pPr>
              <a:endParaRPr/>
            </a:p>
          </p:txBody>
        </p:sp>
        <p:sp>
          <p:nvSpPr>
            <p:cNvPr id="487" name="Shape 487"/>
            <p:cNvSpPr/>
            <p:nvPr/>
          </p:nvSpPr>
          <p:spPr>
            <a:xfrm>
              <a:off x="1480" y="1874520"/>
              <a:ext cx="2563797" cy="2499360"/>
            </a:xfrm>
            <a:prstGeom prst="roundRect">
              <a:avLst>
                <a:gd name="adj" fmla="val 16667"/>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488" name="Shape 488"/>
            <p:cNvSpPr txBox="1"/>
            <p:nvPr/>
          </p:nvSpPr>
          <p:spPr>
            <a:xfrm>
              <a:off x="123489" y="1996529"/>
              <a:ext cx="2319779" cy="2255342"/>
            </a:xfrm>
            <a:prstGeom prst="rect">
              <a:avLst/>
            </a:prstGeom>
            <a:noFill/>
            <a:ln>
              <a:noFill/>
            </a:ln>
          </p:spPr>
          <p:txBody>
            <a:bodyPr wrap="square" lIns="156200" tIns="156200" rIns="156200" bIns="156200" anchor="ctr" anchorCtr="0">
              <a:noAutofit/>
            </a:bodyPr>
            <a:lstStyle/>
            <a:p>
              <a:pPr marL="0" marR="0" lvl="0" indent="0" algn="ctr" rtl="0">
                <a:lnSpc>
                  <a:spcPct val="90000"/>
                </a:lnSpc>
                <a:spcBef>
                  <a:spcPts val="0"/>
                </a:spcBef>
                <a:spcAft>
                  <a:spcPts val="0"/>
                </a:spcAft>
                <a:buSzPct val="25000"/>
                <a:buNone/>
              </a:pPr>
              <a:r>
                <a:rPr lang="en-US" sz="4100" b="1">
                  <a:solidFill>
                    <a:schemeClr val="lt1"/>
                  </a:solidFill>
                  <a:latin typeface="Calibri"/>
                  <a:ea typeface="Calibri"/>
                  <a:cs typeface="Calibri"/>
                  <a:sym typeface="Calibri"/>
                </a:rPr>
                <a:t>Words</a:t>
              </a:r>
            </a:p>
          </p:txBody>
        </p:sp>
        <p:sp>
          <p:nvSpPr>
            <p:cNvPr id="489" name="Shape 489"/>
            <p:cNvSpPr/>
            <p:nvPr/>
          </p:nvSpPr>
          <p:spPr>
            <a:xfrm>
              <a:off x="2832901" y="1874520"/>
              <a:ext cx="2563797" cy="2499360"/>
            </a:xfrm>
            <a:prstGeom prst="roundRect">
              <a:avLst>
                <a:gd name="adj" fmla="val 16667"/>
              </a:avLst>
            </a:prstGeom>
            <a:solidFill>
              <a:srgbClr val="C47F6E"/>
            </a:solidFill>
            <a:ln>
              <a:noFill/>
            </a:ln>
          </p:spPr>
          <p:txBody>
            <a:bodyPr wrap="square" lIns="91425" tIns="91425" rIns="91425" bIns="91425" anchor="ctr" anchorCtr="0">
              <a:noAutofit/>
            </a:bodyPr>
            <a:lstStyle/>
            <a:p>
              <a:pPr lvl="0">
                <a:spcBef>
                  <a:spcPts val="0"/>
                </a:spcBef>
                <a:buNone/>
              </a:pPr>
              <a:endParaRPr/>
            </a:p>
          </p:txBody>
        </p:sp>
        <p:sp>
          <p:nvSpPr>
            <p:cNvPr id="490" name="Shape 490"/>
            <p:cNvSpPr txBox="1"/>
            <p:nvPr/>
          </p:nvSpPr>
          <p:spPr>
            <a:xfrm>
              <a:off x="2954910" y="1996529"/>
              <a:ext cx="2319779" cy="2255342"/>
            </a:xfrm>
            <a:prstGeom prst="rect">
              <a:avLst/>
            </a:prstGeom>
            <a:noFill/>
            <a:ln>
              <a:noFill/>
            </a:ln>
          </p:spPr>
          <p:txBody>
            <a:bodyPr wrap="square" lIns="156200" tIns="156200" rIns="156200" bIns="156200" anchor="ctr" anchorCtr="0">
              <a:noAutofit/>
            </a:bodyPr>
            <a:lstStyle/>
            <a:p>
              <a:pPr marL="0" marR="0" lvl="0" indent="0" algn="ctr" rtl="0">
                <a:lnSpc>
                  <a:spcPct val="90000"/>
                </a:lnSpc>
                <a:spcBef>
                  <a:spcPts val="0"/>
                </a:spcBef>
                <a:spcAft>
                  <a:spcPts val="0"/>
                </a:spcAft>
                <a:buSzPct val="25000"/>
                <a:buNone/>
              </a:pPr>
              <a:r>
                <a:rPr lang="en-US" sz="4100" b="1">
                  <a:solidFill>
                    <a:schemeClr val="lt1"/>
                  </a:solidFill>
                  <a:latin typeface="Calibri"/>
                  <a:ea typeface="Calibri"/>
                  <a:cs typeface="Calibri"/>
                  <a:sym typeface="Calibri"/>
                </a:rPr>
                <a:t>Phrases</a:t>
              </a:r>
            </a:p>
          </p:txBody>
        </p:sp>
        <p:sp>
          <p:nvSpPr>
            <p:cNvPr id="491" name="Shape 491"/>
            <p:cNvSpPr/>
            <p:nvPr/>
          </p:nvSpPr>
          <p:spPr>
            <a:xfrm>
              <a:off x="5664321" y="1874520"/>
              <a:ext cx="2563797" cy="2499360"/>
            </a:xfrm>
            <a:prstGeom prst="roundRect">
              <a:avLst>
                <a:gd name="adj" fmla="val 16667"/>
              </a:avLst>
            </a:prstGeom>
            <a:solidFill>
              <a:srgbClr val="A4A4A4"/>
            </a:solidFill>
            <a:ln>
              <a:noFill/>
            </a:ln>
          </p:spPr>
          <p:txBody>
            <a:bodyPr wrap="square" lIns="91425" tIns="91425" rIns="91425" bIns="91425" anchor="ctr" anchorCtr="0">
              <a:noAutofit/>
            </a:bodyPr>
            <a:lstStyle/>
            <a:p>
              <a:pPr lvl="0">
                <a:spcBef>
                  <a:spcPts val="0"/>
                </a:spcBef>
                <a:buNone/>
              </a:pPr>
              <a:endParaRPr/>
            </a:p>
          </p:txBody>
        </p:sp>
        <p:sp>
          <p:nvSpPr>
            <p:cNvPr id="492" name="Shape 492"/>
            <p:cNvSpPr txBox="1"/>
            <p:nvPr/>
          </p:nvSpPr>
          <p:spPr>
            <a:xfrm>
              <a:off x="5786330" y="1996529"/>
              <a:ext cx="2319779" cy="2255342"/>
            </a:xfrm>
            <a:prstGeom prst="rect">
              <a:avLst/>
            </a:prstGeom>
            <a:noFill/>
            <a:ln>
              <a:noFill/>
            </a:ln>
          </p:spPr>
          <p:txBody>
            <a:bodyPr wrap="square" lIns="156200" tIns="156200" rIns="156200" bIns="156200" anchor="ctr" anchorCtr="0">
              <a:noAutofit/>
            </a:bodyPr>
            <a:lstStyle/>
            <a:p>
              <a:pPr marL="0" marR="0" lvl="0" indent="0" algn="ctr" rtl="0">
                <a:lnSpc>
                  <a:spcPct val="90000"/>
                </a:lnSpc>
                <a:spcBef>
                  <a:spcPts val="0"/>
                </a:spcBef>
                <a:spcAft>
                  <a:spcPts val="0"/>
                </a:spcAft>
                <a:buSzPct val="25000"/>
                <a:buNone/>
              </a:pPr>
              <a:r>
                <a:rPr lang="en-US" sz="4100" b="1">
                  <a:solidFill>
                    <a:srgbClr val="FF0000"/>
                  </a:solidFill>
                  <a:latin typeface="Calibri"/>
                  <a:ea typeface="Calibri"/>
                  <a:cs typeface="Calibri"/>
                  <a:sym typeface="Calibri"/>
                </a:rPr>
                <a:t>Sentence</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210065" y="300038"/>
            <a:ext cx="11726562"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Activity Three Directions- Vision</a:t>
            </a:r>
          </a:p>
        </p:txBody>
      </p:sp>
      <p:sp>
        <p:nvSpPr>
          <p:cNvPr id="498" name="Shape 498"/>
          <p:cNvSpPr txBox="1">
            <a:spLocks noGrp="1"/>
          </p:cNvSpPr>
          <p:nvPr>
            <p:ph type="body" idx="1"/>
          </p:nvPr>
        </p:nvSpPr>
        <p:spPr>
          <a:xfrm>
            <a:off x="1981200" y="1447801"/>
            <a:ext cx="82296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grpSp>
        <p:nvGrpSpPr>
          <p:cNvPr id="499" name="Shape 499"/>
          <p:cNvGrpSpPr/>
          <p:nvPr/>
        </p:nvGrpSpPr>
        <p:grpSpPr>
          <a:xfrm>
            <a:off x="3971179" y="1752599"/>
            <a:ext cx="4249642" cy="3962400"/>
            <a:chOff x="923179" y="50799"/>
            <a:chExt cx="4249642" cy="3962400"/>
          </a:xfrm>
        </p:grpSpPr>
        <p:sp>
          <p:nvSpPr>
            <p:cNvPr id="500" name="Shape 500"/>
            <p:cNvSpPr/>
            <p:nvPr/>
          </p:nvSpPr>
          <p:spPr>
            <a:xfrm>
              <a:off x="2133600" y="2032000"/>
              <a:ext cx="506536" cy="965200"/>
            </a:xfrm>
            <a:custGeom>
              <a:avLst/>
              <a:gdLst/>
              <a:ahLst/>
              <a:cxnLst/>
              <a:rect l="0" t="0" r="0" b="0"/>
              <a:pathLst>
                <a:path w="120000" h="120000" extrusionOk="0">
                  <a:moveTo>
                    <a:pt x="0" y="0"/>
                  </a:moveTo>
                  <a:lnTo>
                    <a:pt x="60000" y="0"/>
                  </a:lnTo>
                  <a:lnTo>
                    <a:pt x="60000" y="120000"/>
                  </a:lnTo>
                  <a:lnTo>
                    <a:pt x="120000" y="120000"/>
                  </a:lnTo>
                </a:path>
              </a:pathLst>
            </a:custGeom>
            <a:noFill/>
            <a:ln w="9525" cap="flat" cmpd="sng">
              <a:solidFill>
                <a:srgbClr val="345A9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1" name="Shape 501"/>
            <p:cNvSpPr txBox="1"/>
            <p:nvPr/>
          </p:nvSpPr>
          <p:spPr>
            <a:xfrm>
              <a:off x="2359617" y="2487348"/>
              <a:ext cx="54502" cy="54502"/>
            </a:xfrm>
            <a:prstGeom prst="rect">
              <a:avLst/>
            </a:prstGeom>
            <a:noFill/>
            <a:ln>
              <a:noFill/>
            </a:ln>
          </p:spPr>
          <p:txBody>
            <a:bodyPr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502" name="Shape 502"/>
            <p:cNvSpPr/>
            <p:nvPr/>
          </p:nvSpPr>
          <p:spPr>
            <a:xfrm>
              <a:off x="2133600" y="1986280"/>
              <a:ext cx="506536" cy="91440"/>
            </a:xfrm>
            <a:custGeom>
              <a:avLst/>
              <a:gdLst/>
              <a:ahLst/>
              <a:cxnLst/>
              <a:rect l="0" t="0" r="0" b="0"/>
              <a:pathLst>
                <a:path w="120000" h="120000" extrusionOk="0">
                  <a:moveTo>
                    <a:pt x="0" y="60000"/>
                  </a:moveTo>
                  <a:lnTo>
                    <a:pt x="120000" y="60000"/>
                  </a:lnTo>
                </a:path>
              </a:pathLst>
            </a:custGeom>
            <a:noFill/>
            <a:ln w="9525" cap="flat" cmpd="sng">
              <a:solidFill>
                <a:srgbClr val="345A9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3" name="Shape 503"/>
            <p:cNvSpPr txBox="1"/>
            <p:nvPr/>
          </p:nvSpPr>
          <p:spPr>
            <a:xfrm>
              <a:off x="2374205" y="2019336"/>
              <a:ext cx="25326" cy="25326"/>
            </a:xfrm>
            <a:prstGeom prst="rect">
              <a:avLst/>
            </a:prstGeom>
            <a:noFill/>
            <a:ln>
              <a:noFill/>
            </a:ln>
          </p:spPr>
          <p:txBody>
            <a:bodyPr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504" name="Shape 504"/>
            <p:cNvSpPr/>
            <p:nvPr/>
          </p:nvSpPr>
          <p:spPr>
            <a:xfrm>
              <a:off x="2133600" y="1066799"/>
              <a:ext cx="506536" cy="965200"/>
            </a:xfrm>
            <a:custGeom>
              <a:avLst/>
              <a:gdLst/>
              <a:ahLst/>
              <a:cxnLst/>
              <a:rect l="0" t="0" r="0" b="0"/>
              <a:pathLst>
                <a:path w="120000" h="120000" extrusionOk="0">
                  <a:moveTo>
                    <a:pt x="0" y="120000"/>
                  </a:moveTo>
                  <a:lnTo>
                    <a:pt x="60000" y="120000"/>
                  </a:lnTo>
                  <a:lnTo>
                    <a:pt x="60000" y="0"/>
                  </a:lnTo>
                  <a:lnTo>
                    <a:pt x="120000" y="0"/>
                  </a:lnTo>
                </a:path>
              </a:pathLst>
            </a:custGeom>
            <a:noFill/>
            <a:ln w="9525" cap="flat" cmpd="sng">
              <a:solidFill>
                <a:srgbClr val="345A9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5" name="Shape 505"/>
            <p:cNvSpPr txBox="1"/>
            <p:nvPr/>
          </p:nvSpPr>
          <p:spPr>
            <a:xfrm>
              <a:off x="2359617" y="1522148"/>
              <a:ext cx="54502" cy="54502"/>
            </a:xfrm>
            <a:prstGeom prst="rect">
              <a:avLst/>
            </a:prstGeom>
            <a:noFill/>
            <a:ln>
              <a:noFill/>
            </a:ln>
          </p:spPr>
          <p:txBody>
            <a:bodyPr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506" name="Shape 506"/>
            <p:cNvSpPr/>
            <p:nvPr/>
          </p:nvSpPr>
          <p:spPr>
            <a:xfrm rot="-5400000">
              <a:off x="-452810" y="1426788"/>
              <a:ext cx="3962400" cy="1210422"/>
            </a:xfrm>
            <a:prstGeom prst="rect">
              <a:avLst/>
            </a:prstGeom>
            <a:gradFill>
              <a:gsLst>
                <a:gs pos="0">
                  <a:srgbClr val="5E81C9"/>
                </a:gs>
                <a:gs pos="50000">
                  <a:srgbClr val="3B70C9"/>
                </a:gs>
                <a:gs pos="100000">
                  <a:srgbClr val="2E60B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507" name="Shape 507"/>
            <p:cNvSpPr txBox="1"/>
            <p:nvPr/>
          </p:nvSpPr>
          <p:spPr>
            <a:xfrm rot="-5400000">
              <a:off x="-452810" y="1426788"/>
              <a:ext cx="3962400" cy="1210422"/>
            </a:xfrm>
            <a:prstGeom prst="rect">
              <a:avLst/>
            </a:prstGeom>
            <a:noFill/>
            <a:ln>
              <a:noFill/>
            </a:ln>
          </p:spPr>
          <p:txBody>
            <a:bodyPr wrap="square" lIns="40000" tIns="40000" rIns="40000" bIns="40000" anchor="ctr" anchorCtr="0">
              <a:noAutofit/>
            </a:bodyPr>
            <a:lstStyle/>
            <a:p>
              <a:pPr marL="0" marR="0" lvl="0" indent="0" algn="ctr" rtl="0">
                <a:lnSpc>
                  <a:spcPct val="90000"/>
                </a:lnSpc>
                <a:spcBef>
                  <a:spcPts val="0"/>
                </a:spcBef>
                <a:spcAft>
                  <a:spcPts val="0"/>
                </a:spcAft>
                <a:buSzPct val="25000"/>
                <a:buNone/>
              </a:pPr>
              <a:r>
                <a:rPr lang="en-US" sz="6300" b="1">
                  <a:solidFill>
                    <a:schemeClr val="dk1"/>
                  </a:solidFill>
                  <a:latin typeface="Calibri"/>
                  <a:ea typeface="Calibri"/>
                  <a:cs typeface="Calibri"/>
                  <a:sym typeface="Calibri"/>
                </a:rPr>
                <a:t>Vision</a:t>
              </a:r>
            </a:p>
          </p:txBody>
        </p:sp>
        <p:sp>
          <p:nvSpPr>
            <p:cNvPr id="508" name="Shape 508"/>
            <p:cNvSpPr/>
            <p:nvPr/>
          </p:nvSpPr>
          <p:spPr>
            <a:xfrm>
              <a:off x="2640137" y="680719"/>
              <a:ext cx="2532684" cy="772160"/>
            </a:xfrm>
            <a:prstGeom prst="rect">
              <a:avLst/>
            </a:prstGeom>
            <a:gradFill>
              <a:gsLst>
                <a:gs pos="0">
                  <a:srgbClr val="5E81C9"/>
                </a:gs>
                <a:gs pos="50000">
                  <a:srgbClr val="3B70C9"/>
                </a:gs>
                <a:gs pos="100000">
                  <a:srgbClr val="2E60B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509" name="Shape 509"/>
            <p:cNvSpPr txBox="1"/>
            <p:nvPr/>
          </p:nvSpPr>
          <p:spPr>
            <a:xfrm>
              <a:off x="2640137" y="680719"/>
              <a:ext cx="2532684" cy="772160"/>
            </a:xfrm>
            <a:prstGeom prst="rect">
              <a:avLst/>
            </a:prstGeom>
            <a:noFill/>
            <a:ln>
              <a:noFill/>
            </a:ln>
          </p:spPr>
          <p:txBody>
            <a:bodyPr wrap="square" lIns="25400" tIns="25400" rIns="25400" bIns="25400" anchor="ctr" anchorCtr="0">
              <a:noAutofit/>
            </a:bodyPr>
            <a:lstStyle/>
            <a:p>
              <a:pPr marL="0" marR="0" lvl="0" indent="0" algn="ctr" rtl="0">
                <a:lnSpc>
                  <a:spcPct val="90000"/>
                </a:lnSpc>
                <a:spcBef>
                  <a:spcPts val="0"/>
                </a:spcBef>
                <a:spcAft>
                  <a:spcPts val="0"/>
                </a:spcAft>
                <a:buSzPct val="25000"/>
                <a:buNone/>
              </a:pPr>
              <a:r>
                <a:rPr lang="en-US" sz="4000" b="1">
                  <a:solidFill>
                    <a:srgbClr val="FF0000"/>
                  </a:solidFill>
                  <a:latin typeface="Calibri"/>
                  <a:ea typeface="Calibri"/>
                  <a:cs typeface="Calibri"/>
                  <a:sym typeface="Calibri"/>
                </a:rPr>
                <a:t>Component</a:t>
              </a:r>
            </a:p>
          </p:txBody>
        </p:sp>
        <p:sp>
          <p:nvSpPr>
            <p:cNvPr id="510" name="Shape 510"/>
            <p:cNvSpPr/>
            <p:nvPr/>
          </p:nvSpPr>
          <p:spPr>
            <a:xfrm>
              <a:off x="2640137" y="1645920"/>
              <a:ext cx="2532684" cy="772160"/>
            </a:xfrm>
            <a:prstGeom prst="rect">
              <a:avLst/>
            </a:prstGeom>
            <a:gradFill>
              <a:gsLst>
                <a:gs pos="0">
                  <a:srgbClr val="5E81C9"/>
                </a:gs>
                <a:gs pos="50000">
                  <a:srgbClr val="3B70C9"/>
                </a:gs>
                <a:gs pos="100000">
                  <a:srgbClr val="2E60B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511" name="Shape 511"/>
            <p:cNvSpPr txBox="1"/>
            <p:nvPr/>
          </p:nvSpPr>
          <p:spPr>
            <a:xfrm>
              <a:off x="2640137" y="1645920"/>
              <a:ext cx="2532684" cy="772160"/>
            </a:xfrm>
            <a:prstGeom prst="rect">
              <a:avLst/>
            </a:prstGeom>
            <a:noFill/>
            <a:ln>
              <a:noFill/>
            </a:ln>
          </p:spPr>
          <p:txBody>
            <a:bodyPr wrap="square" lIns="25400" tIns="25400" rIns="25400" bIns="25400" anchor="ctr" anchorCtr="0">
              <a:noAutofit/>
            </a:bodyPr>
            <a:lstStyle/>
            <a:p>
              <a:pPr marL="0" marR="0" lvl="0" indent="0" algn="ctr" rtl="0">
                <a:lnSpc>
                  <a:spcPct val="90000"/>
                </a:lnSpc>
                <a:spcBef>
                  <a:spcPts val="0"/>
                </a:spcBef>
                <a:spcAft>
                  <a:spcPts val="0"/>
                </a:spcAft>
                <a:buSzPct val="25000"/>
                <a:buNone/>
              </a:pPr>
              <a:r>
                <a:rPr lang="en-US" sz="4000" b="1">
                  <a:solidFill>
                    <a:schemeClr val="accent4"/>
                  </a:solidFill>
                  <a:latin typeface="Calibri"/>
                  <a:ea typeface="Calibri"/>
                  <a:cs typeface="Calibri"/>
                  <a:sym typeface="Calibri"/>
                </a:rPr>
                <a:t>Component</a:t>
              </a:r>
            </a:p>
          </p:txBody>
        </p:sp>
        <p:sp>
          <p:nvSpPr>
            <p:cNvPr id="512" name="Shape 512"/>
            <p:cNvSpPr/>
            <p:nvPr/>
          </p:nvSpPr>
          <p:spPr>
            <a:xfrm>
              <a:off x="2640137" y="2611120"/>
              <a:ext cx="2532684" cy="772160"/>
            </a:xfrm>
            <a:prstGeom prst="rect">
              <a:avLst/>
            </a:prstGeom>
            <a:gradFill>
              <a:gsLst>
                <a:gs pos="0">
                  <a:srgbClr val="5E81C9"/>
                </a:gs>
                <a:gs pos="50000">
                  <a:srgbClr val="3B70C9"/>
                </a:gs>
                <a:gs pos="100000">
                  <a:srgbClr val="2E60B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513" name="Shape 513"/>
            <p:cNvSpPr txBox="1"/>
            <p:nvPr/>
          </p:nvSpPr>
          <p:spPr>
            <a:xfrm>
              <a:off x="2640137" y="2611120"/>
              <a:ext cx="2532684" cy="772160"/>
            </a:xfrm>
            <a:prstGeom prst="rect">
              <a:avLst/>
            </a:prstGeom>
            <a:noFill/>
            <a:ln>
              <a:noFill/>
            </a:ln>
          </p:spPr>
          <p:txBody>
            <a:bodyPr wrap="square" lIns="25400" tIns="25400" rIns="25400" bIns="25400" anchor="ctr" anchorCtr="0">
              <a:noAutofit/>
            </a:bodyPr>
            <a:lstStyle/>
            <a:p>
              <a:pPr marL="0" marR="0" lvl="0" indent="0" algn="ctr" rtl="0">
                <a:lnSpc>
                  <a:spcPct val="90000"/>
                </a:lnSpc>
                <a:spcBef>
                  <a:spcPts val="0"/>
                </a:spcBef>
                <a:spcAft>
                  <a:spcPts val="0"/>
                </a:spcAft>
                <a:buSzPct val="25000"/>
                <a:buNone/>
              </a:pPr>
              <a:r>
                <a:rPr lang="en-US" sz="4000" b="1">
                  <a:solidFill>
                    <a:srgbClr val="92D050"/>
                  </a:solidFill>
                  <a:latin typeface="Calibri"/>
                  <a:ea typeface="Calibri"/>
                  <a:cs typeface="Calibri"/>
                  <a:sym typeface="Calibri"/>
                </a:rPr>
                <a:t>Component</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210065" y="300038"/>
            <a:ext cx="11726562" cy="944562"/>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Activity Three Directions- Core Values</a:t>
            </a:r>
          </a:p>
        </p:txBody>
      </p:sp>
      <p:sp>
        <p:nvSpPr>
          <p:cNvPr id="519" name="Shape 519"/>
          <p:cNvSpPr txBox="1">
            <a:spLocks noGrp="1"/>
          </p:cNvSpPr>
          <p:nvPr>
            <p:ph type="body" idx="1"/>
          </p:nvPr>
        </p:nvSpPr>
        <p:spPr>
          <a:xfrm>
            <a:off x="1981200" y="1447801"/>
            <a:ext cx="82296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grpSp>
        <p:nvGrpSpPr>
          <p:cNvPr id="520" name="Shape 520"/>
          <p:cNvGrpSpPr/>
          <p:nvPr/>
        </p:nvGrpSpPr>
        <p:grpSpPr>
          <a:xfrm>
            <a:off x="3532424" y="1242181"/>
            <a:ext cx="5081843" cy="5418667"/>
            <a:chOff x="3322359" y="-1"/>
            <a:chExt cx="5081843" cy="5418667"/>
          </a:xfrm>
        </p:grpSpPr>
        <p:sp>
          <p:nvSpPr>
            <p:cNvPr id="521" name="Shape 521"/>
            <p:cNvSpPr/>
            <p:nvPr/>
          </p:nvSpPr>
          <p:spPr>
            <a:xfrm>
              <a:off x="4351906" y="2709333"/>
              <a:ext cx="675382" cy="1286933"/>
            </a:xfrm>
            <a:custGeom>
              <a:avLst/>
              <a:gdLst/>
              <a:ahLst/>
              <a:cxnLst/>
              <a:rect l="0" t="0" r="0" b="0"/>
              <a:pathLst>
                <a:path w="120000" h="120000" extrusionOk="0">
                  <a:moveTo>
                    <a:pt x="0" y="0"/>
                  </a:moveTo>
                  <a:lnTo>
                    <a:pt x="60000" y="0"/>
                  </a:lnTo>
                  <a:lnTo>
                    <a:pt x="60000" y="120000"/>
                  </a:lnTo>
                  <a:lnTo>
                    <a:pt x="120000" y="120000"/>
                  </a:lnTo>
                </a:path>
              </a:pathLst>
            </a:custGeom>
            <a:noFill/>
            <a:ln w="9525" cap="flat" cmpd="sng">
              <a:solidFill>
                <a:srgbClr val="345A9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2" name="Shape 522"/>
            <p:cNvSpPr txBox="1"/>
            <p:nvPr/>
          </p:nvSpPr>
          <p:spPr>
            <a:xfrm>
              <a:off x="4653263" y="3316465"/>
              <a:ext cx="72669" cy="72669"/>
            </a:xfrm>
            <a:prstGeom prst="rect">
              <a:avLst/>
            </a:prstGeom>
            <a:noFill/>
            <a:ln>
              <a:noFill/>
            </a:ln>
          </p:spPr>
          <p:txBody>
            <a:bodyPr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523" name="Shape 523"/>
            <p:cNvSpPr/>
            <p:nvPr/>
          </p:nvSpPr>
          <p:spPr>
            <a:xfrm>
              <a:off x="4351906" y="2663613"/>
              <a:ext cx="675382" cy="91440"/>
            </a:xfrm>
            <a:custGeom>
              <a:avLst/>
              <a:gdLst/>
              <a:ahLst/>
              <a:cxnLst/>
              <a:rect l="0" t="0" r="0" b="0"/>
              <a:pathLst>
                <a:path w="120000" h="120000" extrusionOk="0">
                  <a:moveTo>
                    <a:pt x="0" y="60000"/>
                  </a:moveTo>
                  <a:lnTo>
                    <a:pt x="120000" y="60000"/>
                  </a:lnTo>
                </a:path>
              </a:pathLst>
            </a:custGeom>
            <a:noFill/>
            <a:ln w="9525" cap="flat" cmpd="sng">
              <a:solidFill>
                <a:srgbClr val="345A9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4" name="Shape 524"/>
            <p:cNvSpPr txBox="1"/>
            <p:nvPr/>
          </p:nvSpPr>
          <p:spPr>
            <a:xfrm>
              <a:off x="4672713" y="2692448"/>
              <a:ext cx="33769" cy="33769"/>
            </a:xfrm>
            <a:prstGeom prst="rect">
              <a:avLst/>
            </a:prstGeom>
            <a:noFill/>
            <a:ln>
              <a:noFill/>
            </a:ln>
          </p:spPr>
          <p:txBody>
            <a:bodyPr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525" name="Shape 525"/>
            <p:cNvSpPr/>
            <p:nvPr/>
          </p:nvSpPr>
          <p:spPr>
            <a:xfrm>
              <a:off x="4351906" y="1422400"/>
              <a:ext cx="675382" cy="1286933"/>
            </a:xfrm>
            <a:custGeom>
              <a:avLst/>
              <a:gdLst/>
              <a:ahLst/>
              <a:cxnLst/>
              <a:rect l="0" t="0" r="0" b="0"/>
              <a:pathLst>
                <a:path w="120000" h="120000" extrusionOk="0">
                  <a:moveTo>
                    <a:pt x="0" y="120000"/>
                  </a:moveTo>
                  <a:lnTo>
                    <a:pt x="60000" y="120000"/>
                  </a:lnTo>
                  <a:lnTo>
                    <a:pt x="60000" y="0"/>
                  </a:lnTo>
                  <a:lnTo>
                    <a:pt x="120000" y="0"/>
                  </a:lnTo>
                </a:path>
              </a:pathLst>
            </a:custGeom>
            <a:noFill/>
            <a:ln w="9525" cap="flat" cmpd="sng">
              <a:solidFill>
                <a:srgbClr val="345A9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6" name="Shape 526"/>
            <p:cNvSpPr txBox="1"/>
            <p:nvPr/>
          </p:nvSpPr>
          <p:spPr>
            <a:xfrm>
              <a:off x="4653263" y="2029532"/>
              <a:ext cx="72669" cy="72669"/>
            </a:xfrm>
            <a:prstGeom prst="rect">
              <a:avLst/>
            </a:prstGeom>
            <a:noFill/>
            <a:ln>
              <a:noFill/>
            </a:ln>
          </p:spPr>
          <p:txBody>
            <a:bodyPr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527" name="Shape 527"/>
            <p:cNvSpPr/>
            <p:nvPr/>
          </p:nvSpPr>
          <p:spPr>
            <a:xfrm rot="-5400000">
              <a:off x="1127799" y="2194560"/>
              <a:ext cx="5418667" cy="1029546"/>
            </a:xfrm>
            <a:prstGeom prst="rect">
              <a:avLst/>
            </a:prstGeom>
            <a:solidFill>
              <a:srgbClr val="C00000"/>
            </a:solidFill>
            <a:ln>
              <a:noFill/>
            </a:ln>
          </p:spPr>
          <p:txBody>
            <a:bodyPr wrap="square" lIns="91425" tIns="91425" rIns="91425" bIns="91425" anchor="ctr" anchorCtr="0">
              <a:noAutofit/>
            </a:bodyPr>
            <a:lstStyle/>
            <a:p>
              <a:pPr lvl="0">
                <a:spcBef>
                  <a:spcPts val="0"/>
                </a:spcBef>
                <a:buNone/>
              </a:pPr>
              <a:endParaRPr/>
            </a:p>
          </p:txBody>
        </p:sp>
        <p:sp>
          <p:nvSpPr>
            <p:cNvPr id="528" name="Shape 528"/>
            <p:cNvSpPr txBox="1"/>
            <p:nvPr/>
          </p:nvSpPr>
          <p:spPr>
            <a:xfrm rot="-5400000">
              <a:off x="1127799" y="2194560"/>
              <a:ext cx="5418667" cy="1029546"/>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SzPct val="25000"/>
                <a:buNone/>
              </a:pPr>
              <a:r>
                <a:rPr lang="en-US" sz="6200">
                  <a:solidFill>
                    <a:schemeClr val="lt1"/>
                  </a:solidFill>
                  <a:latin typeface="Calibri"/>
                  <a:ea typeface="Calibri"/>
                  <a:cs typeface="Calibri"/>
                  <a:sym typeface="Calibri"/>
                </a:rPr>
                <a:t>Preferred Future</a:t>
              </a:r>
            </a:p>
          </p:txBody>
        </p:sp>
        <p:sp>
          <p:nvSpPr>
            <p:cNvPr id="529" name="Shape 529"/>
            <p:cNvSpPr/>
            <p:nvPr/>
          </p:nvSpPr>
          <p:spPr>
            <a:xfrm>
              <a:off x="5027289" y="907626"/>
              <a:ext cx="3376913" cy="1029546"/>
            </a:xfrm>
            <a:prstGeom prst="rect">
              <a:avLst/>
            </a:prstGeom>
            <a:solidFill>
              <a:srgbClr val="00B050"/>
            </a:solidFill>
            <a:ln>
              <a:noFill/>
            </a:ln>
          </p:spPr>
          <p:txBody>
            <a:bodyPr wrap="square" lIns="91425" tIns="91425" rIns="91425" bIns="91425" anchor="ctr" anchorCtr="0">
              <a:noAutofit/>
            </a:bodyPr>
            <a:lstStyle/>
            <a:p>
              <a:pPr lvl="0">
                <a:spcBef>
                  <a:spcPts val="0"/>
                </a:spcBef>
                <a:buNone/>
              </a:pPr>
              <a:endParaRPr/>
            </a:p>
          </p:txBody>
        </p:sp>
        <p:sp>
          <p:nvSpPr>
            <p:cNvPr id="530" name="Shape 530"/>
            <p:cNvSpPr txBox="1"/>
            <p:nvPr/>
          </p:nvSpPr>
          <p:spPr>
            <a:xfrm>
              <a:off x="5027289" y="907626"/>
              <a:ext cx="3376913" cy="1029546"/>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SzPct val="25000"/>
                <a:buNone/>
              </a:pPr>
              <a:r>
                <a:rPr lang="en-US" sz="6200">
                  <a:solidFill>
                    <a:schemeClr val="lt1"/>
                  </a:solidFill>
                  <a:latin typeface="Calibri"/>
                  <a:ea typeface="Calibri"/>
                  <a:cs typeface="Calibri"/>
                  <a:sym typeface="Calibri"/>
                </a:rPr>
                <a:t>Mission</a:t>
              </a:r>
            </a:p>
          </p:txBody>
        </p:sp>
        <p:sp>
          <p:nvSpPr>
            <p:cNvPr id="531" name="Shape 531"/>
            <p:cNvSpPr/>
            <p:nvPr/>
          </p:nvSpPr>
          <p:spPr>
            <a:xfrm>
              <a:off x="5027289" y="2194560"/>
              <a:ext cx="3376913" cy="1029546"/>
            </a:xfrm>
            <a:prstGeom prst="rect">
              <a:avLst/>
            </a:prstGeom>
            <a:gradFill>
              <a:gsLst>
                <a:gs pos="0">
                  <a:srgbClr val="5E81C9"/>
                </a:gs>
                <a:gs pos="50000">
                  <a:srgbClr val="3B70C9"/>
                </a:gs>
                <a:gs pos="100000">
                  <a:srgbClr val="2E60B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532" name="Shape 532"/>
            <p:cNvSpPr txBox="1"/>
            <p:nvPr/>
          </p:nvSpPr>
          <p:spPr>
            <a:xfrm>
              <a:off x="5027289" y="2194560"/>
              <a:ext cx="3376913" cy="1029546"/>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SzPct val="25000"/>
                <a:buNone/>
              </a:pPr>
              <a:r>
                <a:rPr lang="en-US" sz="6200">
                  <a:solidFill>
                    <a:schemeClr val="lt1"/>
                  </a:solidFill>
                  <a:latin typeface="Calibri"/>
                  <a:ea typeface="Calibri"/>
                  <a:cs typeface="Calibri"/>
                  <a:sym typeface="Calibri"/>
                </a:rPr>
                <a:t>Vision</a:t>
              </a:r>
            </a:p>
          </p:txBody>
        </p:sp>
        <p:sp>
          <p:nvSpPr>
            <p:cNvPr id="533" name="Shape 533"/>
            <p:cNvSpPr/>
            <p:nvPr/>
          </p:nvSpPr>
          <p:spPr>
            <a:xfrm>
              <a:off x="5027289" y="3481493"/>
              <a:ext cx="3376913" cy="1029546"/>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34" name="Shape 534"/>
            <p:cNvSpPr txBox="1"/>
            <p:nvPr/>
          </p:nvSpPr>
          <p:spPr>
            <a:xfrm>
              <a:off x="5027289" y="3481493"/>
              <a:ext cx="3376913" cy="1029546"/>
            </a:xfrm>
            <a:prstGeom prst="rect">
              <a:avLst/>
            </a:prstGeom>
            <a:noFill/>
            <a:ln>
              <a:noFill/>
            </a:ln>
          </p:spPr>
          <p:txBody>
            <a:bodyPr wrap="square" lIns="39350" tIns="39350" rIns="39350" bIns="39350" anchor="ctr" anchorCtr="0">
              <a:noAutofit/>
            </a:bodyPr>
            <a:lstStyle/>
            <a:p>
              <a:pPr marL="0" marR="0" lvl="0" indent="0" algn="ctr" rtl="0">
                <a:lnSpc>
                  <a:spcPct val="90000"/>
                </a:lnSpc>
                <a:spcBef>
                  <a:spcPts val="0"/>
                </a:spcBef>
                <a:spcAft>
                  <a:spcPts val="0"/>
                </a:spcAft>
                <a:buSzPct val="25000"/>
                <a:buNone/>
              </a:pPr>
              <a:r>
                <a:rPr lang="en-US" sz="6200">
                  <a:solidFill>
                    <a:schemeClr val="lt1"/>
                  </a:solidFill>
                  <a:latin typeface="Calibri"/>
                  <a:ea typeface="Calibri"/>
                  <a:cs typeface="Calibri"/>
                  <a:sym typeface="Calibri"/>
                </a:rPr>
                <a:t>Values</a:t>
              </a:r>
            </a:p>
          </p:txBody>
        </p:sp>
      </p:grpSp>
      <p:sp>
        <p:nvSpPr>
          <p:cNvPr id="535" name="Shape 535"/>
          <p:cNvSpPr txBox="1"/>
          <p:nvPr/>
        </p:nvSpPr>
        <p:spPr>
          <a:xfrm rot="-754248">
            <a:off x="135753" y="3636351"/>
            <a:ext cx="11509048" cy="584775"/>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buSzPct val="25000"/>
              <a:buNone/>
            </a:pPr>
            <a:r>
              <a:rPr lang="en-US" sz="3200" b="1">
                <a:solidFill>
                  <a:schemeClr val="dk1"/>
                </a:solidFill>
                <a:latin typeface="Calibri"/>
                <a:ea typeface="Calibri"/>
                <a:cs typeface="Calibri"/>
                <a:sym typeface="Calibri"/>
              </a:rPr>
              <a:t>What beliefs must we all share to achieve our Mission and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35"/>
                                        </p:tgtEl>
                                        <p:attrNameLst>
                                          <p:attrName>style.visibility</p:attrName>
                                        </p:attrNameLst>
                                      </p:cBhvr>
                                      <p:to>
                                        <p:strVal val="visible"/>
                                      </p:to>
                                    </p:set>
                                    <p:animEffect transition="in" filter="fade">
                                      <p:cBhvr>
                                        <p:cTn id="11"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p:nvPr/>
        </p:nvSpPr>
        <p:spPr>
          <a:xfrm>
            <a:off x="0" y="0"/>
            <a:ext cx="12192000" cy="6858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pic>
        <p:nvPicPr>
          <p:cNvPr id="541" name="Shape 541"/>
          <p:cNvPicPr preferRelativeResize="0"/>
          <p:nvPr/>
        </p:nvPicPr>
        <p:blipFill rotWithShape="1">
          <a:blip r:embed="rId3">
            <a:alphaModFix/>
          </a:blip>
          <a:srcRect/>
          <a:stretch/>
        </p:blipFill>
        <p:spPr>
          <a:xfrm>
            <a:off x="108488" y="542441"/>
            <a:ext cx="6734234" cy="5800046"/>
          </a:xfrm>
          <a:prstGeom prst="rect">
            <a:avLst/>
          </a:prstGeom>
          <a:noFill/>
          <a:ln>
            <a:noFill/>
          </a:ln>
        </p:spPr>
      </p:pic>
      <p:pic>
        <p:nvPicPr>
          <p:cNvPr id="542" name="Shape 542"/>
          <p:cNvPicPr preferRelativeResize="0"/>
          <p:nvPr/>
        </p:nvPicPr>
        <p:blipFill rotWithShape="1">
          <a:blip r:embed="rId4">
            <a:alphaModFix/>
          </a:blip>
          <a:srcRect/>
          <a:stretch/>
        </p:blipFill>
        <p:spPr>
          <a:xfrm>
            <a:off x="6850251" y="542441"/>
            <a:ext cx="5081411" cy="57963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94"/>
        <p:cNvGrpSpPr/>
        <p:nvPr/>
      </p:nvGrpSpPr>
      <p:grpSpPr>
        <a:xfrm>
          <a:off x="0" y="0"/>
          <a:ext cx="0" cy="0"/>
          <a:chOff x="0" y="0"/>
          <a:chExt cx="0" cy="0"/>
        </a:xfrm>
      </p:grpSpPr>
      <p:pic>
        <p:nvPicPr>
          <p:cNvPr id="195" name="Shape 195" descr="Road"/>
          <p:cNvPicPr preferRelativeResize="0"/>
          <p:nvPr/>
        </p:nvPicPr>
        <p:blipFill rotWithShape="1">
          <a:blip r:embed="rId3">
            <a:alphaModFix/>
          </a:blip>
          <a:srcRect r="11999" b="17998"/>
          <a:stretch/>
        </p:blipFill>
        <p:spPr>
          <a:xfrm>
            <a:off x="1524000" y="0"/>
            <a:ext cx="5867400" cy="6858000"/>
          </a:xfrm>
          <a:prstGeom prst="rect">
            <a:avLst/>
          </a:prstGeom>
          <a:noFill/>
          <a:ln>
            <a:noFill/>
          </a:ln>
        </p:spPr>
      </p:pic>
      <p:sp>
        <p:nvSpPr>
          <p:cNvPr id="196" name="Shape 196"/>
          <p:cNvSpPr txBox="1"/>
          <p:nvPr/>
        </p:nvSpPr>
        <p:spPr>
          <a:xfrm>
            <a:off x="7467600" y="0"/>
            <a:ext cx="3200400" cy="7432804"/>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endParaRPr sz="2800">
              <a:solidFill>
                <a:schemeClr val="dk2"/>
              </a:solidFill>
              <a:latin typeface="Arial"/>
              <a:ea typeface="Arial"/>
              <a:cs typeface="Arial"/>
              <a:sym typeface="Arial"/>
            </a:endParaRPr>
          </a:p>
          <a:p>
            <a:pPr marL="0" marR="0" lvl="0" indent="0" algn="l" rtl="0">
              <a:spcBef>
                <a:spcPts val="1700"/>
              </a:spcBef>
              <a:spcAft>
                <a:spcPts val="0"/>
              </a:spcAft>
              <a:buSzPct val="25000"/>
              <a:buNone/>
            </a:pPr>
            <a:r>
              <a:rPr lang="en-US" sz="3400">
                <a:solidFill>
                  <a:schemeClr val="dk2"/>
                </a:solidFill>
                <a:latin typeface="Arial"/>
                <a:ea typeface="Arial"/>
                <a:cs typeface="Arial"/>
                <a:sym typeface="Arial"/>
              </a:rPr>
              <a:t>It is good to have an end to journey toward; </a:t>
            </a:r>
          </a:p>
          <a:p>
            <a:pPr marL="0" marR="0" lvl="0" indent="0" algn="l" rtl="0">
              <a:spcBef>
                <a:spcPts val="1700"/>
              </a:spcBef>
              <a:spcAft>
                <a:spcPts val="0"/>
              </a:spcAft>
              <a:buSzPct val="25000"/>
              <a:buNone/>
            </a:pPr>
            <a:r>
              <a:rPr lang="en-US" sz="3400">
                <a:solidFill>
                  <a:schemeClr val="dk2"/>
                </a:solidFill>
                <a:latin typeface="Arial"/>
                <a:ea typeface="Arial"/>
                <a:cs typeface="Arial"/>
                <a:sym typeface="Arial"/>
              </a:rPr>
              <a:t>but it is the journey that matters in the end.</a:t>
            </a:r>
          </a:p>
          <a:p>
            <a:pPr marL="0" marR="0" lvl="0" indent="0" algn="l" rtl="0">
              <a:spcBef>
                <a:spcPts val="1400"/>
              </a:spcBef>
              <a:spcAft>
                <a:spcPts val="0"/>
              </a:spcAft>
              <a:buSzPct val="25000"/>
              <a:buNone/>
            </a:pPr>
            <a:r>
              <a:rPr lang="en-US" sz="2800">
                <a:solidFill>
                  <a:schemeClr val="accent1"/>
                </a:solidFill>
                <a:latin typeface="Comic Sans MS"/>
                <a:ea typeface="Comic Sans MS"/>
                <a:cs typeface="Comic Sans MS"/>
                <a:sym typeface="Comic Sans MS"/>
              </a:rPr>
              <a:t>        </a:t>
            </a:r>
            <a:r>
              <a:rPr lang="en-US" sz="1400">
                <a:solidFill>
                  <a:schemeClr val="accent1"/>
                </a:solidFill>
                <a:latin typeface="Comic Sans MS"/>
                <a:ea typeface="Comic Sans MS"/>
                <a:cs typeface="Comic Sans MS"/>
                <a:sym typeface="Comic Sans MS"/>
              </a:rPr>
              <a:t> </a:t>
            </a:r>
            <a:r>
              <a:rPr lang="en-US" sz="1400">
                <a:solidFill>
                  <a:schemeClr val="dk2"/>
                </a:solidFill>
                <a:latin typeface="Arial"/>
                <a:ea typeface="Arial"/>
                <a:cs typeface="Arial"/>
                <a:sym typeface="Arial"/>
              </a:rPr>
              <a:t>Ursula K. LeGuin 1999</a:t>
            </a:r>
          </a:p>
          <a:p>
            <a:pPr marL="0" marR="0" lvl="0" indent="0" algn="l" rtl="0">
              <a:spcBef>
                <a:spcPts val="1050"/>
              </a:spcBef>
              <a:spcAft>
                <a:spcPts val="0"/>
              </a:spcAft>
              <a:buNone/>
            </a:pPr>
            <a:endParaRPr sz="2100">
              <a:solidFill>
                <a:schemeClr val="dk2"/>
              </a:solidFill>
              <a:latin typeface="Arial"/>
              <a:ea typeface="Arial"/>
              <a:cs typeface="Arial"/>
              <a:sym typeface="Arial"/>
            </a:endParaRPr>
          </a:p>
          <a:p>
            <a:pPr marL="0" marR="0" lvl="0" indent="0" algn="l" rtl="0">
              <a:spcBef>
                <a:spcPts val="1050"/>
              </a:spcBef>
              <a:spcAft>
                <a:spcPts val="0"/>
              </a:spcAft>
              <a:buNone/>
            </a:pPr>
            <a:endParaRPr sz="2100">
              <a:solidFill>
                <a:schemeClr val="dk2"/>
              </a:solidFill>
              <a:latin typeface="Arial"/>
              <a:ea typeface="Arial"/>
              <a:cs typeface="Arial"/>
              <a:sym typeface="Arial"/>
            </a:endParaRPr>
          </a:p>
          <a:p>
            <a:pPr marL="0" marR="0" lvl="0" indent="0" algn="l" rtl="0">
              <a:spcBef>
                <a:spcPts val="1200"/>
              </a:spcBef>
              <a:spcAft>
                <a:spcPts val="0"/>
              </a:spcAft>
              <a:buNone/>
            </a:pPr>
            <a:endParaRPr sz="2400">
              <a:solidFill>
                <a:schemeClr val="dk2"/>
              </a:solidFill>
              <a:latin typeface="Arial"/>
              <a:ea typeface="Arial"/>
              <a:cs typeface="Arial"/>
              <a:sym typeface="Arial"/>
            </a:endParaRPr>
          </a:p>
          <a:p>
            <a:pPr marL="0" marR="0" lvl="0" indent="0" algn="l" rtl="0">
              <a:spcBef>
                <a:spcPts val="1200"/>
              </a:spcBef>
              <a:buNone/>
            </a:pPr>
            <a:endParaRPr sz="2400">
              <a:solidFill>
                <a:schemeClr val="dk1"/>
              </a:solidFill>
              <a:latin typeface="Arial"/>
              <a:ea typeface="Arial"/>
              <a:cs typeface="Arial"/>
              <a:sym typeface="Arial"/>
            </a:endParaRPr>
          </a:p>
        </p:txBody>
      </p:sp>
      <p:sp>
        <p:nvSpPr>
          <p:cNvPr id="197" name="Shape 197"/>
          <p:cNvSpPr txBox="1"/>
          <p:nvPr/>
        </p:nvSpPr>
        <p:spPr>
          <a:xfrm>
            <a:off x="2171700" y="533401"/>
            <a:ext cx="4579938" cy="48942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1">
                <a:solidFill>
                  <a:schemeClr val="lt1"/>
                </a:solidFill>
                <a:latin typeface="Arial"/>
                <a:ea typeface="Arial"/>
                <a:cs typeface="Arial"/>
                <a:sym typeface="Arial"/>
              </a:rPr>
              <a:t>WHERE DO WE WANT</a:t>
            </a:r>
          </a:p>
          <a:p>
            <a:pPr marL="0" marR="0" lvl="0" indent="0" algn="l" rtl="0">
              <a:spcBef>
                <a:spcPts val="0"/>
              </a:spcBef>
              <a:buSzPct val="25000"/>
              <a:buNone/>
            </a:pPr>
            <a:r>
              <a:rPr lang="en-US" sz="2400" b="1">
                <a:solidFill>
                  <a:schemeClr val="lt1"/>
                </a:solidFill>
                <a:latin typeface="Arial"/>
                <a:ea typeface="Arial"/>
                <a:cs typeface="Arial"/>
                <a:sym typeface="Arial"/>
              </a:rPr>
              <a:t>  TO BE?</a:t>
            </a:r>
          </a:p>
          <a:p>
            <a:pPr marL="0" marR="0" lvl="0" indent="0" algn="l" rtl="0">
              <a:spcBef>
                <a:spcPts val="0"/>
              </a:spcBef>
              <a:buNone/>
            </a:pPr>
            <a:endParaRPr sz="2400" b="1">
              <a:solidFill>
                <a:schemeClr val="lt1"/>
              </a:solidFill>
              <a:latin typeface="Arial"/>
              <a:ea typeface="Arial"/>
              <a:cs typeface="Arial"/>
              <a:sym typeface="Arial"/>
            </a:endParaRPr>
          </a:p>
          <a:p>
            <a:pPr marL="0" marR="0" lvl="0" indent="0" algn="l" rtl="0">
              <a:spcBef>
                <a:spcPts val="0"/>
              </a:spcBef>
              <a:buNone/>
            </a:pPr>
            <a:endParaRPr sz="2400" b="1">
              <a:solidFill>
                <a:schemeClr val="lt1"/>
              </a:solidFill>
              <a:latin typeface="Arial"/>
              <a:ea typeface="Arial"/>
              <a:cs typeface="Arial"/>
              <a:sym typeface="Arial"/>
            </a:endParaRPr>
          </a:p>
          <a:p>
            <a:pPr marL="0" marR="0" lvl="0" indent="0" algn="l" rtl="0">
              <a:spcBef>
                <a:spcPts val="0"/>
              </a:spcBef>
              <a:buSzPct val="25000"/>
              <a:buNone/>
            </a:pPr>
            <a:r>
              <a:rPr lang="en-US" sz="2400" b="1">
                <a:solidFill>
                  <a:schemeClr val="lt1"/>
                </a:solidFill>
                <a:latin typeface="Arial"/>
                <a:ea typeface="Arial"/>
                <a:cs typeface="Arial"/>
                <a:sym typeface="Arial"/>
              </a:rPr>
              <a:t>        </a:t>
            </a:r>
          </a:p>
          <a:p>
            <a:pPr marL="0" marR="0" lvl="0" indent="0" algn="l" rtl="0">
              <a:spcBef>
                <a:spcPts val="0"/>
              </a:spcBef>
              <a:buNone/>
            </a:pPr>
            <a:endParaRPr sz="2400" b="1">
              <a:solidFill>
                <a:schemeClr val="lt1"/>
              </a:solidFill>
              <a:latin typeface="Arial"/>
              <a:ea typeface="Arial"/>
              <a:cs typeface="Arial"/>
              <a:sym typeface="Arial"/>
            </a:endParaRPr>
          </a:p>
          <a:p>
            <a:pPr marL="0" marR="0" lvl="0" indent="0" algn="l" rtl="0">
              <a:spcBef>
                <a:spcPts val="0"/>
              </a:spcBef>
              <a:buSzPct val="25000"/>
              <a:buNone/>
            </a:pPr>
            <a:r>
              <a:rPr lang="en-US" sz="2400" b="1">
                <a:solidFill>
                  <a:schemeClr val="lt1"/>
                </a:solidFill>
                <a:latin typeface="Arial"/>
                <a:ea typeface="Arial"/>
                <a:cs typeface="Arial"/>
                <a:sym typeface="Arial"/>
              </a:rPr>
              <a:t> HOW DO WE GET FROM</a:t>
            </a:r>
          </a:p>
          <a:p>
            <a:pPr marL="0" marR="0" lvl="0" indent="0" algn="l" rtl="0">
              <a:spcBef>
                <a:spcPts val="0"/>
              </a:spcBef>
              <a:buSzPct val="25000"/>
              <a:buNone/>
            </a:pPr>
            <a:r>
              <a:rPr lang="en-US" sz="2400" b="1">
                <a:solidFill>
                  <a:schemeClr val="lt1"/>
                </a:solidFill>
                <a:latin typeface="Arial"/>
                <a:ea typeface="Arial"/>
                <a:cs typeface="Arial"/>
                <a:sym typeface="Arial"/>
              </a:rPr>
              <a:t>     WHERE WE ARE TO</a:t>
            </a:r>
          </a:p>
          <a:p>
            <a:pPr marL="0" marR="0" lvl="0" indent="0" algn="l" rtl="0">
              <a:spcBef>
                <a:spcPts val="0"/>
              </a:spcBef>
              <a:buSzPct val="25000"/>
              <a:buNone/>
            </a:pPr>
            <a:r>
              <a:rPr lang="en-US" sz="2400" b="1">
                <a:solidFill>
                  <a:schemeClr val="lt1"/>
                </a:solidFill>
                <a:latin typeface="Arial"/>
                <a:ea typeface="Arial"/>
                <a:cs typeface="Arial"/>
                <a:sym typeface="Arial"/>
              </a:rPr>
              <a:t>    WHERE WE WANT TO BE?</a:t>
            </a:r>
          </a:p>
          <a:p>
            <a:pPr marL="0" marR="0" lvl="0" indent="0" algn="l" rtl="0">
              <a:spcBef>
                <a:spcPts val="0"/>
              </a:spcBef>
              <a:buNone/>
            </a:pPr>
            <a:endParaRPr sz="2400" b="1">
              <a:solidFill>
                <a:schemeClr val="lt1"/>
              </a:solidFill>
              <a:latin typeface="Arial"/>
              <a:ea typeface="Arial"/>
              <a:cs typeface="Arial"/>
              <a:sym typeface="Arial"/>
            </a:endParaRPr>
          </a:p>
          <a:p>
            <a:pPr marL="0" marR="0" lvl="0" indent="0" algn="l" rtl="0">
              <a:spcBef>
                <a:spcPts val="0"/>
              </a:spcBef>
              <a:buNone/>
            </a:pPr>
            <a:endParaRPr sz="2400" b="1">
              <a:solidFill>
                <a:schemeClr val="lt1"/>
              </a:solidFill>
              <a:latin typeface="Arial"/>
              <a:ea typeface="Arial"/>
              <a:cs typeface="Arial"/>
              <a:sym typeface="Arial"/>
            </a:endParaRPr>
          </a:p>
          <a:p>
            <a:pPr marL="0" marR="0" lvl="0" indent="0" algn="l" rtl="0">
              <a:spcBef>
                <a:spcPts val="0"/>
              </a:spcBef>
              <a:buNone/>
            </a:pPr>
            <a:endParaRPr sz="2400" b="1">
              <a:solidFill>
                <a:schemeClr val="lt1"/>
              </a:solidFill>
              <a:latin typeface="Arial"/>
              <a:ea typeface="Arial"/>
              <a:cs typeface="Arial"/>
              <a:sym typeface="Arial"/>
            </a:endParaRPr>
          </a:p>
          <a:p>
            <a:pPr marL="0" marR="0" lvl="0" indent="0" algn="l" rtl="0">
              <a:spcBef>
                <a:spcPts val="0"/>
              </a:spcBef>
              <a:buSzPct val="25000"/>
              <a:buNone/>
            </a:pPr>
            <a:r>
              <a:rPr lang="en-US" sz="2400" b="1">
                <a:solidFill>
                  <a:schemeClr val="lt1"/>
                </a:solidFill>
                <a:latin typeface="Arial"/>
                <a:ea typeface="Arial"/>
                <a:cs typeface="Arial"/>
                <a:sym typeface="Arial"/>
              </a:rPr>
              <a:t>        WHERE ARE WE NOW?</a:t>
            </a:r>
          </a:p>
        </p:txBody>
      </p:sp>
      <p:sp>
        <p:nvSpPr>
          <p:cNvPr id="198" name="Shape 198"/>
          <p:cNvSpPr txBox="1"/>
          <p:nvPr/>
        </p:nvSpPr>
        <p:spPr>
          <a:xfrm>
            <a:off x="2130552" y="6133982"/>
            <a:ext cx="7664086" cy="800219"/>
          </a:xfrm>
          <a:prstGeom prst="rect">
            <a:avLst/>
          </a:prstGeom>
          <a:solidFill>
            <a:schemeClr val="dk1"/>
          </a:solidFill>
          <a:ln>
            <a:noFill/>
          </a:ln>
        </p:spPr>
        <p:txBody>
          <a:bodyPr wrap="square" lIns="91425" tIns="45700" rIns="91425" bIns="45700" anchor="t" anchorCtr="0">
            <a:noAutofit/>
          </a:bodyPr>
          <a:lstStyle/>
          <a:p>
            <a:pPr marL="0" marR="0" lvl="0" indent="0" algn="l" rtl="0">
              <a:spcBef>
                <a:spcPts val="0"/>
              </a:spcBef>
              <a:buSzPct val="25000"/>
              <a:buNone/>
            </a:pPr>
            <a:r>
              <a:rPr lang="en-US" sz="4600" b="1">
                <a:solidFill>
                  <a:srgbClr val="FEFEFE"/>
                </a:solidFill>
                <a:latin typeface="Calibri"/>
                <a:ea typeface="Calibri"/>
                <a:cs typeface="Calibri"/>
                <a:sym typeface="Calibri"/>
              </a:rPr>
              <a:t>CONTINUOUS IMPROVEMENT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Shape 547"/>
          <p:cNvPicPr preferRelativeResize="0"/>
          <p:nvPr/>
        </p:nvPicPr>
        <p:blipFill rotWithShape="1">
          <a:blip r:embed="rId3">
            <a:alphaModFix/>
          </a:blip>
          <a:srcRect/>
          <a:stretch/>
        </p:blipFill>
        <p:spPr>
          <a:xfrm>
            <a:off x="0" y="0"/>
            <a:ext cx="12187123" cy="6865695"/>
          </a:xfrm>
          <a:prstGeom prst="rect">
            <a:avLst/>
          </a:prstGeom>
          <a:noFill/>
          <a:ln>
            <a:noFill/>
          </a:ln>
        </p:spPr>
      </p:pic>
      <p:sp>
        <p:nvSpPr>
          <p:cNvPr id="548" name="Shape 548"/>
          <p:cNvSpPr txBox="1">
            <a:spLocks noGrp="1"/>
          </p:cNvSpPr>
          <p:nvPr>
            <p:ph type="body" idx="1"/>
          </p:nvPr>
        </p:nvSpPr>
        <p:spPr>
          <a:xfrm>
            <a:off x="5664200" y="1480437"/>
            <a:ext cx="5308600" cy="5165292"/>
          </a:xfrm>
          <a:prstGeom prst="rect">
            <a:avLst/>
          </a:prstGeom>
          <a:solidFill>
            <a:srgbClr val="FEE599"/>
          </a:solid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Setting Direction Retreat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Seek Feedback</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Review the Feedback</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Revised Preferred Future Statement</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Consider Long-Range Goals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Provide feedback to Goal Indicators and measures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Determine high leverage strategies to focus priority work for next 3-4 years</a:t>
            </a:r>
            <a:r>
              <a:rPr lang="en-US" sz="2400" b="0" i="0" u="none" strike="noStrike" cap="none" dirty="0" smtClean="0">
                <a:solidFill>
                  <a:schemeClr val="dk1"/>
                </a:solidFill>
                <a:latin typeface="Calibri"/>
                <a:ea typeface="Calibri"/>
                <a:cs typeface="Calibri"/>
                <a:sym typeface="Calibri"/>
              </a:rPr>
              <a:t>.</a:t>
            </a:r>
            <a:endParaRPr sz="2800" b="0" i="0" u="none" strike="noStrike" cap="none" dirty="0">
              <a:solidFill>
                <a:schemeClr val="dk1"/>
              </a:solidFill>
              <a:latin typeface="Calibri"/>
              <a:ea typeface="Calibri"/>
              <a:cs typeface="Calibri"/>
              <a:sym typeface="Calibri"/>
            </a:endParaRPr>
          </a:p>
          <a:p>
            <a:pPr marL="61913" marR="0" lvl="1" indent="-11113" algn="l" rtl="0">
              <a:lnSpc>
                <a:spcPct val="90000"/>
              </a:lnSpc>
              <a:spcBef>
                <a:spcPts val="50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DATE:  </a:t>
            </a:r>
            <a:endParaRPr lang="en-US" sz="2800" b="0" i="0" u="none" strike="noStrike" cap="none" dirty="0" smtClean="0">
              <a:solidFill>
                <a:schemeClr val="dk1"/>
              </a:solidFill>
              <a:latin typeface="Calibri"/>
              <a:ea typeface="Calibri"/>
              <a:cs typeface="Calibri"/>
              <a:sym typeface="Calibri"/>
            </a:endParaRPr>
          </a:p>
          <a:p>
            <a:pPr marL="61913" marR="0" lvl="1" indent="-11113" algn="l" rtl="0">
              <a:lnSpc>
                <a:spcPct val="90000"/>
              </a:lnSpc>
              <a:spcBef>
                <a:spcPts val="500"/>
              </a:spcBef>
              <a:spcAft>
                <a:spcPts val="0"/>
              </a:spcAft>
              <a:buClr>
                <a:schemeClr val="dk1"/>
              </a:buClr>
              <a:buSzPct val="25000"/>
              <a:buFont typeface="Arial"/>
              <a:buNone/>
            </a:pPr>
            <a:r>
              <a:rPr lang="en-US" sz="2800" smtClean="0"/>
              <a:t>TIME:</a:t>
            </a:r>
            <a:endParaRPr lang="en-US" sz="2800" b="0" i="0" u="none" strike="noStrike" cap="none" dirty="0">
              <a:solidFill>
                <a:schemeClr val="dk1"/>
              </a:solidFill>
              <a:latin typeface="Calibri"/>
              <a:ea typeface="Calibri"/>
              <a:cs typeface="Calibri"/>
              <a:sym typeface="Calibri"/>
            </a:endParaRPr>
          </a:p>
        </p:txBody>
      </p:sp>
      <p:pic>
        <p:nvPicPr>
          <p:cNvPr id="549" name="Shape 549" descr="MR900057374.JPG"/>
          <p:cNvPicPr preferRelativeResize="0"/>
          <p:nvPr/>
        </p:nvPicPr>
        <p:blipFill rotWithShape="1">
          <a:blip r:embed="rId4">
            <a:alphaModFix/>
          </a:blip>
          <a:srcRect/>
          <a:stretch/>
        </p:blipFill>
        <p:spPr>
          <a:xfrm>
            <a:off x="9728200" y="1143000"/>
            <a:ext cx="1981200" cy="1441450"/>
          </a:xfrm>
          <a:prstGeom prst="rect">
            <a:avLst/>
          </a:prstGeom>
          <a:solidFill>
            <a:srgbClr val="FEE599"/>
          </a:solidFill>
          <a:ln>
            <a:noFill/>
          </a:ln>
        </p:spPr>
      </p:pic>
      <p:sp>
        <p:nvSpPr>
          <p:cNvPr id="550" name="Shape 550"/>
          <p:cNvSpPr txBox="1"/>
          <p:nvPr/>
        </p:nvSpPr>
        <p:spPr>
          <a:xfrm rot="-1006370">
            <a:off x="1092122" y="2677887"/>
            <a:ext cx="6611490" cy="923330"/>
          </a:xfrm>
          <a:prstGeom prst="rect">
            <a:avLst/>
          </a:prstGeom>
          <a:solidFill>
            <a:srgbClr val="FFFF00"/>
          </a:solidFill>
          <a:ln>
            <a:noFill/>
          </a:ln>
        </p:spPr>
        <p:txBody>
          <a:bodyPr wrap="square" lIns="91425" tIns="45700" rIns="91425" bIns="45700" anchor="t" anchorCtr="0">
            <a:noAutofit/>
          </a:bodyPr>
          <a:lstStyle/>
          <a:p>
            <a:pPr marL="0" marR="0" lvl="0" indent="0" algn="l" rtl="0">
              <a:spcBef>
                <a:spcPts val="0"/>
              </a:spcBef>
              <a:buSzPct val="25000"/>
              <a:buNone/>
            </a:pPr>
            <a:r>
              <a:rPr lang="en-US" sz="5400">
                <a:solidFill>
                  <a:srgbClr val="00B050"/>
                </a:solidFill>
                <a:latin typeface="Calibri"/>
                <a:ea typeface="Calibri"/>
                <a:cs typeface="Calibri"/>
                <a:sym typeface="Calibri"/>
              </a:rPr>
              <a:t>Thanks for a great 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p:nvPr/>
        </p:nvSpPr>
        <p:spPr>
          <a:xfrm>
            <a:off x="0" y="2030410"/>
            <a:ext cx="7005134" cy="4827590"/>
          </a:xfrm>
          <a:custGeom>
            <a:avLst/>
            <a:gdLst/>
            <a:ahLst/>
            <a:cxnLst/>
            <a:rect l="0" t="0" r="0" b="0"/>
            <a:pathLst>
              <a:path w="120000" h="120000" extrusionOk="0">
                <a:moveTo>
                  <a:pt x="33824" y="0"/>
                </a:moveTo>
                <a:cubicBezTo>
                  <a:pt x="79978" y="0"/>
                  <a:pt x="117667" y="52595"/>
                  <a:pt x="119977" y="118735"/>
                </a:cubicBezTo>
                <a:lnTo>
                  <a:pt x="120000" y="120000"/>
                </a:lnTo>
                <a:lnTo>
                  <a:pt x="0" y="120000"/>
                </a:lnTo>
                <a:lnTo>
                  <a:pt x="0" y="9998"/>
                </a:lnTo>
                <a:lnTo>
                  <a:pt x="245" y="9837"/>
                </a:lnTo>
                <a:cubicBezTo>
                  <a:pt x="10566" y="3502"/>
                  <a:pt x="21913" y="0"/>
                  <a:pt x="33824" y="0"/>
                </a:cubicBezTo>
                <a:close/>
              </a:path>
            </a:pathLst>
          </a:custGeom>
          <a:solidFill>
            <a:srgbClr val="FFD966"/>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04" name="Shape 204"/>
          <p:cNvCxnSpPr/>
          <p:nvPr/>
        </p:nvCxnSpPr>
        <p:spPr>
          <a:xfrm>
            <a:off x="1272540" y="4450080"/>
            <a:ext cx="1234440" cy="0"/>
          </a:xfrm>
          <a:prstGeom prst="straightConnector1">
            <a:avLst/>
          </a:prstGeom>
          <a:noFill/>
          <a:ln w="50800" cap="flat" cmpd="sng">
            <a:solidFill>
              <a:srgbClr val="3F3F3F"/>
            </a:solidFill>
            <a:prstDash val="solid"/>
            <a:miter lim="800000"/>
            <a:headEnd type="none" w="med" len="med"/>
            <a:tailEnd type="none" w="med" len="med"/>
          </a:ln>
        </p:spPr>
      </p:cxnSp>
      <p:sp>
        <p:nvSpPr>
          <p:cNvPr id="205" name="Shape 205" descr="Unknown-1.jpeg"/>
          <p:cNvSpPr/>
          <p:nvPr/>
        </p:nvSpPr>
        <p:spPr>
          <a:xfrm>
            <a:off x="8134348" y="1005839"/>
            <a:ext cx="3444236" cy="3444236"/>
          </a:xfrm>
          <a:custGeom>
            <a:avLst/>
            <a:gdLst/>
            <a:ahLst/>
            <a:cxnLst/>
            <a:rect l="0" t="0" r="0" b="0"/>
            <a:pathLst>
              <a:path w="120000" h="120000" extrusionOk="0">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noFill/>
          <a:ln>
            <a:noFill/>
          </a:ln>
        </p:spPr>
      </p:sp>
      <p:sp>
        <p:nvSpPr>
          <p:cNvPr id="206" name="Shape 206"/>
          <p:cNvSpPr txBox="1">
            <a:spLocks noGrp="1"/>
          </p:cNvSpPr>
          <p:nvPr>
            <p:ph type="body" idx="1"/>
          </p:nvPr>
        </p:nvSpPr>
        <p:spPr>
          <a:xfrm>
            <a:off x="201827" y="296562"/>
            <a:ext cx="7035782" cy="5574614"/>
          </a:xfrm>
          <a:prstGeom prst="rect">
            <a:avLst/>
          </a:prstGeom>
          <a:noFill/>
          <a:ln>
            <a:noFill/>
          </a:ln>
        </p:spPr>
        <p:txBody>
          <a:bodyPr wrap="square" lIns="91425" tIns="45700" rIns="91425" bIns="45700" anchor="ctr" anchorCtr="0">
            <a:noAutofit/>
          </a:bodyPr>
          <a:lstStyle/>
          <a:p>
            <a:pPr marL="0" marR="0" lvl="0" indent="0" algn="l" rtl="0">
              <a:lnSpc>
                <a:spcPct val="70000"/>
              </a:lnSpc>
              <a:spcBef>
                <a:spcPts val="0"/>
              </a:spcBef>
              <a:spcAft>
                <a:spcPts val="0"/>
              </a:spcAft>
              <a:buClr>
                <a:schemeClr val="dk1"/>
              </a:buClr>
              <a:buSzPct val="25000"/>
              <a:buFont typeface="Arial"/>
              <a:buNone/>
            </a:pPr>
            <a:endParaRPr sz="3720" b="1" i="1"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endParaRPr sz="3720" b="1" i="1"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r>
              <a:rPr lang="en-US" sz="4417" b="1" i="1" u="none" strike="noStrike" cap="none">
                <a:solidFill>
                  <a:schemeClr val="dk1"/>
                </a:solidFill>
                <a:latin typeface="Calibri"/>
                <a:ea typeface="Calibri"/>
                <a:cs typeface="Calibri"/>
                <a:sym typeface="Calibri"/>
              </a:rPr>
              <a:t>"If schools are not imagining a different future, they will amplify their efforts to do what they have always done." </a:t>
            </a:r>
          </a:p>
          <a:p>
            <a:pPr marL="0" marR="0" lvl="0" indent="0" algn="l" rtl="0">
              <a:lnSpc>
                <a:spcPct val="70000"/>
              </a:lnSpc>
              <a:spcBef>
                <a:spcPts val="1000"/>
              </a:spcBef>
              <a:spcAft>
                <a:spcPts val="0"/>
              </a:spcAft>
              <a:buClr>
                <a:schemeClr val="dk1"/>
              </a:buClr>
              <a:buSzPct val="25000"/>
              <a:buFont typeface="Arial"/>
              <a:buNone/>
            </a:pPr>
            <a:r>
              <a:rPr lang="en-US" sz="2170" b="0" i="0" u="none" strike="noStrike" cap="none">
                <a:solidFill>
                  <a:schemeClr val="dk1"/>
                </a:solidFill>
                <a:latin typeface="Calibri"/>
                <a:ea typeface="Calibri"/>
                <a:cs typeface="Calibri"/>
                <a:sym typeface="Calibri"/>
              </a:rPr>
              <a:t>                      </a:t>
            </a:r>
          </a:p>
          <a:p>
            <a:pPr marL="0" marR="0" lvl="0" indent="0" algn="l" rtl="0">
              <a:lnSpc>
                <a:spcPct val="70000"/>
              </a:lnSpc>
              <a:spcBef>
                <a:spcPts val="1000"/>
              </a:spcBef>
              <a:spcAft>
                <a:spcPts val="0"/>
              </a:spcAft>
              <a:buClr>
                <a:schemeClr val="dk1"/>
              </a:buClr>
              <a:buSzPct val="25000"/>
              <a:buFont typeface="Arial"/>
              <a:buNone/>
            </a:pPr>
            <a:endParaRPr sz="217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endParaRPr sz="217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ct val="25000"/>
              <a:buFont typeface="Arial"/>
              <a:buNone/>
            </a:pPr>
            <a:endParaRPr sz="2170" b="0" i="0" u="none" strike="noStrike" cap="none">
              <a:solidFill>
                <a:schemeClr val="dk1"/>
              </a:solidFill>
              <a:latin typeface="Calibri"/>
              <a:ea typeface="Calibri"/>
              <a:cs typeface="Calibri"/>
              <a:sym typeface="Calibri"/>
            </a:endParaRPr>
          </a:p>
          <a:p>
            <a:pPr marL="1379538" marR="0" lvl="0" indent="-7937" algn="l" rtl="0">
              <a:lnSpc>
                <a:spcPct val="70000"/>
              </a:lnSpc>
              <a:spcBef>
                <a:spcPts val="1000"/>
              </a:spcBef>
              <a:spcAft>
                <a:spcPts val="0"/>
              </a:spcAft>
              <a:buClr>
                <a:schemeClr val="dk1"/>
              </a:buClr>
              <a:buSzPct val="25000"/>
              <a:buFont typeface="Arial"/>
              <a:buNone/>
            </a:pPr>
            <a:r>
              <a:rPr lang="en-US" sz="2170" b="0" i="0" u="none" strike="noStrike" cap="none">
                <a:solidFill>
                  <a:schemeClr val="dk1"/>
                </a:solidFill>
                <a:latin typeface="Calibri"/>
                <a:ea typeface="Calibri"/>
                <a:cs typeface="Calibri"/>
                <a:sym typeface="Calibri"/>
              </a:rPr>
              <a:t>  -Grant Lichtman, </a:t>
            </a:r>
            <a:r>
              <a:rPr lang="en-US" sz="2170" b="0" i="1" u="none" strike="noStrike" cap="none">
                <a:solidFill>
                  <a:schemeClr val="dk1"/>
                </a:solidFill>
                <a:latin typeface="Calibri"/>
                <a:ea typeface="Calibri"/>
                <a:cs typeface="Calibri"/>
                <a:sym typeface="Calibri"/>
              </a:rPr>
              <a:t>#EdJourney: A Roadmap to the Future of Education</a:t>
            </a:r>
          </a:p>
          <a:p>
            <a:pPr marL="0" marR="0" lvl="0" indent="0" algn="l" rtl="0">
              <a:lnSpc>
                <a:spcPct val="70000"/>
              </a:lnSpc>
              <a:spcBef>
                <a:spcPts val="1000"/>
              </a:spcBef>
              <a:buClr>
                <a:schemeClr val="dk1"/>
              </a:buClr>
              <a:buSzPct val="96875"/>
              <a:buFont typeface="Arial"/>
              <a:buNone/>
            </a:pPr>
            <a:endParaRPr sz="155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p:nvPr/>
        </p:nvSpPr>
        <p:spPr>
          <a:xfrm>
            <a:off x="0" y="0"/>
            <a:ext cx="12192000" cy="68580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12" name="Shape 212"/>
          <p:cNvSpPr/>
          <p:nvPr/>
        </p:nvSpPr>
        <p:spPr>
          <a:xfrm>
            <a:off x="0" y="0"/>
            <a:ext cx="2013557" cy="6858000"/>
          </a:xfrm>
          <a:prstGeom prst="rect">
            <a:avLst/>
          </a:prstGeom>
          <a:solidFill>
            <a:srgbClr val="7F7F7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13" name="Shape 213"/>
          <p:cNvPicPr preferRelativeResize="0">
            <a:picLocks noGrp="1"/>
          </p:cNvPicPr>
          <p:nvPr>
            <p:ph type="body" idx="1"/>
          </p:nvPr>
        </p:nvPicPr>
        <p:blipFill rotWithShape="1">
          <a:blip r:embed="rId3">
            <a:alphaModFix/>
          </a:blip>
          <a:srcRect/>
          <a:stretch/>
        </p:blipFill>
        <p:spPr>
          <a:xfrm>
            <a:off x="4038600" y="1127082"/>
            <a:ext cx="7188199" cy="4600447"/>
          </a:xfrm>
          <a:prstGeom prst="rect">
            <a:avLst/>
          </a:prstGeom>
          <a:noFill/>
          <a:ln>
            <a:noFill/>
          </a:ln>
        </p:spPr>
      </p:pic>
      <p:sp>
        <p:nvSpPr>
          <p:cNvPr id="214" name="Shape 214"/>
          <p:cNvSpPr>
            <a:spLocks noGrp="1"/>
          </p:cNvSpPr>
          <p:nvPr>
            <p:ph type="title"/>
          </p:nvPr>
        </p:nvSpPr>
        <p:spPr>
          <a:xfrm>
            <a:off x="0" y="1507958"/>
            <a:ext cx="4038600" cy="3275681"/>
          </a:xfrm>
          <a:prstGeom prst="ellipse">
            <a:avLst/>
          </a:prstGeom>
          <a:solidFill>
            <a:srgbClr val="262626"/>
          </a:solidFill>
          <a:ln w="174625" cap="flat" cmpd="thinThick">
            <a:solidFill>
              <a:srgbClr val="262626"/>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2600" b="1" i="0" u="none" strike="noStrike" cap="none">
                <a:solidFill>
                  <a:schemeClr val="lt1"/>
                </a:solidFill>
                <a:latin typeface="Calibri"/>
                <a:ea typeface="Calibri"/>
                <a:cs typeface="Calibri"/>
                <a:sym typeface="Calibri"/>
              </a:rPr>
              <a:t>COMMON VOCABULARY</a:t>
            </a:r>
          </a:p>
        </p:txBody>
      </p:sp>
      <p:sp>
        <p:nvSpPr>
          <p:cNvPr id="215" name="Shape 215"/>
          <p:cNvSpPr txBox="1"/>
          <p:nvPr/>
        </p:nvSpPr>
        <p:spPr>
          <a:xfrm>
            <a:off x="6400919" y="1761423"/>
            <a:ext cx="2463560" cy="46166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1">
                <a:solidFill>
                  <a:schemeClr val="dk1"/>
                </a:solidFill>
                <a:latin typeface="Calibri"/>
                <a:ea typeface="Calibri"/>
                <a:cs typeface="Calibri"/>
                <a:sym typeface="Calibri"/>
              </a:rPr>
              <a:t>Now I 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Shape 235"/>
          <p:cNvGrpSpPr/>
          <p:nvPr/>
        </p:nvGrpSpPr>
        <p:grpSpPr>
          <a:xfrm>
            <a:off x="9451" y="0"/>
            <a:ext cx="12173099" cy="6858000"/>
            <a:chOff x="9450" y="0"/>
            <a:chExt cx="12173099" cy="6858000"/>
          </a:xfrm>
        </p:grpSpPr>
        <p:sp>
          <p:nvSpPr>
            <p:cNvPr id="236" name="Shape 236"/>
            <p:cNvSpPr/>
            <p:nvPr/>
          </p:nvSpPr>
          <p:spPr>
            <a:xfrm>
              <a:off x="914399" y="0"/>
              <a:ext cx="10363200" cy="6858000"/>
            </a:xfrm>
            <a:prstGeom prst="rightArrow">
              <a:avLst>
                <a:gd name="adj1" fmla="val 50000"/>
                <a:gd name="adj2" fmla="val 50000"/>
              </a:avLst>
            </a:prstGeom>
            <a:solidFill>
              <a:srgbClr val="CCD3EA"/>
            </a:solidFill>
            <a:ln>
              <a:noFill/>
            </a:ln>
          </p:spPr>
          <p:txBody>
            <a:bodyPr wrap="square" lIns="91425" tIns="91425" rIns="91425" bIns="91425" anchor="ctr" anchorCtr="0">
              <a:noAutofit/>
            </a:bodyPr>
            <a:lstStyle/>
            <a:p>
              <a:pPr lvl="0">
                <a:spcBef>
                  <a:spcPts val="0"/>
                </a:spcBef>
                <a:buNone/>
              </a:pPr>
              <a:endParaRPr/>
            </a:p>
          </p:txBody>
        </p:sp>
        <p:sp>
          <p:nvSpPr>
            <p:cNvPr id="237" name="Shape 237"/>
            <p:cNvSpPr/>
            <p:nvPr/>
          </p:nvSpPr>
          <p:spPr>
            <a:xfrm>
              <a:off x="9450" y="2057400"/>
              <a:ext cx="2925849" cy="2743200"/>
            </a:xfrm>
            <a:prstGeom prst="roundRect">
              <a:avLst>
                <a:gd name="adj" fmla="val 16667"/>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238" name="Shape 238"/>
            <p:cNvSpPr txBox="1"/>
            <p:nvPr/>
          </p:nvSpPr>
          <p:spPr>
            <a:xfrm>
              <a:off x="143362" y="2191312"/>
              <a:ext cx="2658025" cy="2475376"/>
            </a:xfrm>
            <a:prstGeom prst="rect">
              <a:avLst/>
            </a:prstGeom>
            <a:noFill/>
            <a:ln>
              <a:noFill/>
            </a:ln>
          </p:spPr>
          <p:txBody>
            <a:bodyPr wrap="square" lIns="121900" tIns="121900" rIns="121900" bIns="121900" anchor="ctr" anchorCtr="0">
              <a:noAutofit/>
            </a:bodyPr>
            <a:lstStyle/>
            <a:p>
              <a:pPr marL="0" marR="0" lvl="0" indent="0" algn="ctr" rtl="0">
                <a:lnSpc>
                  <a:spcPct val="90000"/>
                </a:lnSpc>
                <a:spcBef>
                  <a:spcPts val="0"/>
                </a:spcBef>
                <a:spcAft>
                  <a:spcPts val="0"/>
                </a:spcAft>
                <a:buSzPct val="25000"/>
                <a:buNone/>
              </a:pPr>
              <a:r>
                <a:rPr lang="en-US" sz="3200" b="1">
                  <a:solidFill>
                    <a:schemeClr val="dk1"/>
                  </a:solidFill>
                  <a:latin typeface="Calibri"/>
                  <a:ea typeface="Calibri"/>
                  <a:cs typeface="Calibri"/>
                  <a:sym typeface="Calibri"/>
                </a:rPr>
                <a:t>Mission</a:t>
              </a:r>
            </a:p>
            <a:p>
              <a:pPr marL="0" marR="0" lvl="0" indent="0" algn="ctr" rtl="0">
                <a:lnSpc>
                  <a:spcPct val="90000"/>
                </a:lnSpc>
                <a:spcBef>
                  <a:spcPts val="1120"/>
                </a:spcBef>
                <a:spcAft>
                  <a:spcPts val="0"/>
                </a:spcAft>
                <a:buSzPct val="25000"/>
                <a:buNone/>
              </a:pPr>
              <a:r>
                <a:rPr lang="en-US" sz="3200">
                  <a:solidFill>
                    <a:schemeClr val="lt1"/>
                  </a:solidFill>
                  <a:latin typeface="Calibri"/>
                  <a:ea typeface="Calibri"/>
                  <a:cs typeface="Calibri"/>
                  <a:sym typeface="Calibri"/>
                </a:rPr>
                <a:t>Who we are? </a:t>
              </a:r>
              <a:r>
                <a:rPr lang="en-US" sz="3200">
                  <a:solidFill>
                    <a:schemeClr val="dk1"/>
                  </a:solidFill>
                  <a:latin typeface="Calibri"/>
                  <a:ea typeface="Calibri"/>
                  <a:cs typeface="Calibri"/>
                  <a:sym typeface="Calibri"/>
                </a:rPr>
                <a:t>Why</a:t>
              </a:r>
              <a:r>
                <a:rPr lang="en-US" sz="3200">
                  <a:solidFill>
                    <a:schemeClr val="lt1"/>
                  </a:solidFill>
                  <a:latin typeface="Calibri"/>
                  <a:ea typeface="Calibri"/>
                  <a:cs typeface="Calibri"/>
                  <a:sym typeface="Calibri"/>
                </a:rPr>
                <a:t> do we exist?</a:t>
              </a:r>
            </a:p>
          </p:txBody>
        </p:sp>
        <p:sp>
          <p:nvSpPr>
            <p:cNvPr id="239" name="Shape 239"/>
            <p:cNvSpPr/>
            <p:nvPr/>
          </p:nvSpPr>
          <p:spPr>
            <a:xfrm>
              <a:off x="3091867" y="2057400"/>
              <a:ext cx="2925849" cy="2743200"/>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wrap="square" lIns="91425" tIns="91425" rIns="91425" bIns="91425" anchor="ctr" anchorCtr="0">
              <a:noAutofit/>
            </a:bodyPr>
            <a:lstStyle/>
            <a:p>
              <a:pPr lvl="0">
                <a:spcBef>
                  <a:spcPts val="0"/>
                </a:spcBef>
                <a:buNone/>
              </a:pPr>
              <a:endParaRPr/>
            </a:p>
          </p:txBody>
        </p:sp>
        <p:sp>
          <p:nvSpPr>
            <p:cNvPr id="240" name="Shape 240"/>
            <p:cNvSpPr txBox="1"/>
            <p:nvPr/>
          </p:nvSpPr>
          <p:spPr>
            <a:xfrm>
              <a:off x="3225779" y="2191312"/>
              <a:ext cx="2658025" cy="2475376"/>
            </a:xfrm>
            <a:prstGeom prst="rect">
              <a:avLst/>
            </a:prstGeom>
            <a:noFill/>
            <a:ln>
              <a:noFill/>
            </a:ln>
          </p:spPr>
          <p:txBody>
            <a:bodyPr wrap="square" lIns="121900" tIns="121900" rIns="121900" bIns="121900" anchor="ctr" anchorCtr="0">
              <a:noAutofit/>
            </a:bodyPr>
            <a:lstStyle/>
            <a:p>
              <a:pPr marL="0" marR="0" lvl="0" indent="0" algn="ctr" rtl="0">
                <a:lnSpc>
                  <a:spcPct val="90000"/>
                </a:lnSpc>
                <a:spcBef>
                  <a:spcPts val="0"/>
                </a:spcBef>
                <a:spcAft>
                  <a:spcPts val="0"/>
                </a:spcAft>
                <a:buSzPct val="25000"/>
                <a:buNone/>
              </a:pPr>
              <a:r>
                <a:rPr lang="en-US" sz="3200" b="1">
                  <a:solidFill>
                    <a:schemeClr val="dk1"/>
                  </a:solidFill>
                  <a:latin typeface="Calibri"/>
                  <a:ea typeface="Calibri"/>
                  <a:cs typeface="Calibri"/>
                  <a:sym typeface="Calibri"/>
                </a:rPr>
                <a:t>Vision</a:t>
              </a:r>
            </a:p>
            <a:p>
              <a:pPr marL="0" marR="0" lvl="0" indent="0" algn="ctr" rtl="0">
                <a:lnSpc>
                  <a:spcPct val="90000"/>
                </a:lnSpc>
                <a:spcBef>
                  <a:spcPts val="1120"/>
                </a:spcBef>
                <a:spcAft>
                  <a:spcPts val="0"/>
                </a:spcAft>
                <a:buSzPct val="25000"/>
                <a:buNone/>
              </a:pPr>
              <a:r>
                <a:rPr lang="en-US" sz="3200">
                  <a:solidFill>
                    <a:schemeClr val="dk1"/>
                  </a:solidFill>
                  <a:latin typeface="Calibri"/>
                  <a:ea typeface="Calibri"/>
                  <a:cs typeface="Calibri"/>
                  <a:sym typeface="Calibri"/>
                </a:rPr>
                <a:t>What</a:t>
              </a:r>
              <a:r>
                <a:rPr lang="en-US" sz="3200">
                  <a:solidFill>
                    <a:schemeClr val="lt1"/>
                  </a:solidFill>
                  <a:latin typeface="Calibri"/>
                  <a:ea typeface="Calibri"/>
                  <a:cs typeface="Calibri"/>
                  <a:sym typeface="Calibri"/>
                </a:rPr>
                <a:t> must we become?</a:t>
              </a:r>
            </a:p>
          </p:txBody>
        </p:sp>
        <p:sp>
          <p:nvSpPr>
            <p:cNvPr id="241" name="Shape 241"/>
            <p:cNvSpPr/>
            <p:nvPr/>
          </p:nvSpPr>
          <p:spPr>
            <a:xfrm>
              <a:off x="6174283" y="2057400"/>
              <a:ext cx="2925849" cy="2743200"/>
            </a:xfrm>
            <a:prstGeom prst="roundRect">
              <a:avLst>
                <a:gd name="adj" fmla="val 16667"/>
              </a:avLst>
            </a:prstGeom>
            <a:solidFill>
              <a:srgbClr val="00B050"/>
            </a:solidFill>
            <a:ln>
              <a:noFill/>
            </a:ln>
          </p:spPr>
          <p:txBody>
            <a:bodyPr wrap="square" lIns="91425" tIns="91425" rIns="91425" bIns="91425" anchor="ctr" anchorCtr="0">
              <a:noAutofit/>
            </a:bodyPr>
            <a:lstStyle/>
            <a:p>
              <a:pPr lvl="0">
                <a:spcBef>
                  <a:spcPts val="0"/>
                </a:spcBef>
                <a:buNone/>
              </a:pPr>
              <a:endParaRPr/>
            </a:p>
          </p:txBody>
        </p:sp>
        <p:sp>
          <p:nvSpPr>
            <p:cNvPr id="242" name="Shape 242"/>
            <p:cNvSpPr txBox="1"/>
            <p:nvPr/>
          </p:nvSpPr>
          <p:spPr>
            <a:xfrm>
              <a:off x="6308195" y="2191312"/>
              <a:ext cx="2658025" cy="2475376"/>
            </a:xfrm>
            <a:prstGeom prst="rect">
              <a:avLst/>
            </a:prstGeom>
            <a:noFill/>
            <a:ln>
              <a:noFill/>
            </a:ln>
          </p:spPr>
          <p:txBody>
            <a:bodyPr wrap="square" lIns="121900" tIns="121900" rIns="121900" bIns="121900" anchor="ctr" anchorCtr="0">
              <a:noAutofit/>
            </a:bodyPr>
            <a:lstStyle/>
            <a:p>
              <a:pPr marL="0" marR="0" lvl="0" indent="0" algn="ctr" rtl="0">
                <a:lnSpc>
                  <a:spcPct val="90000"/>
                </a:lnSpc>
                <a:spcBef>
                  <a:spcPts val="0"/>
                </a:spcBef>
                <a:spcAft>
                  <a:spcPts val="0"/>
                </a:spcAft>
                <a:buSzPct val="25000"/>
                <a:buNone/>
              </a:pPr>
              <a:r>
                <a:rPr lang="en-US" sz="3200" b="1">
                  <a:solidFill>
                    <a:schemeClr val="dk1"/>
                  </a:solidFill>
                  <a:latin typeface="Calibri"/>
                  <a:ea typeface="Calibri"/>
                  <a:cs typeface="Calibri"/>
                  <a:sym typeface="Calibri"/>
                </a:rPr>
                <a:t>Values</a:t>
              </a:r>
            </a:p>
            <a:p>
              <a:pPr marL="0" marR="0" lvl="0" indent="0" algn="ctr" rtl="0">
                <a:lnSpc>
                  <a:spcPct val="90000"/>
                </a:lnSpc>
                <a:spcBef>
                  <a:spcPts val="1120"/>
                </a:spcBef>
                <a:spcAft>
                  <a:spcPts val="0"/>
                </a:spcAft>
                <a:buSzPct val="25000"/>
                <a:buNone/>
              </a:pPr>
              <a:r>
                <a:rPr lang="en-US" sz="3200">
                  <a:solidFill>
                    <a:schemeClr val="dk1"/>
                  </a:solidFill>
                  <a:latin typeface="Calibri"/>
                  <a:ea typeface="Calibri"/>
                  <a:cs typeface="Calibri"/>
                  <a:sym typeface="Calibri"/>
                </a:rPr>
                <a:t>How</a:t>
              </a:r>
              <a:r>
                <a:rPr lang="en-US" sz="3200">
                  <a:solidFill>
                    <a:schemeClr val="lt1"/>
                  </a:solidFill>
                  <a:latin typeface="Calibri"/>
                  <a:ea typeface="Calibri"/>
                  <a:cs typeface="Calibri"/>
                  <a:sym typeface="Calibri"/>
                </a:rPr>
                <a:t> must we behave?</a:t>
              </a:r>
            </a:p>
          </p:txBody>
        </p:sp>
        <p:sp>
          <p:nvSpPr>
            <p:cNvPr id="243" name="Shape 243"/>
            <p:cNvSpPr/>
            <p:nvPr/>
          </p:nvSpPr>
          <p:spPr>
            <a:xfrm>
              <a:off x="9256700" y="2057400"/>
              <a:ext cx="2925849" cy="2743200"/>
            </a:xfrm>
            <a:prstGeom prst="roundRect">
              <a:avLst>
                <a:gd name="adj" fmla="val 16667"/>
              </a:avLst>
            </a:prstGeom>
            <a:solidFill>
              <a:srgbClr val="FF0000"/>
            </a:solidFill>
            <a:ln>
              <a:noFill/>
            </a:ln>
          </p:spPr>
          <p:txBody>
            <a:bodyPr wrap="square" lIns="91425" tIns="91425" rIns="91425" bIns="91425" anchor="ctr" anchorCtr="0">
              <a:noAutofit/>
            </a:bodyPr>
            <a:lstStyle/>
            <a:p>
              <a:pPr lvl="0">
                <a:spcBef>
                  <a:spcPts val="0"/>
                </a:spcBef>
                <a:buNone/>
              </a:pPr>
              <a:endParaRPr/>
            </a:p>
          </p:txBody>
        </p:sp>
        <p:sp>
          <p:nvSpPr>
            <p:cNvPr id="244" name="Shape 244"/>
            <p:cNvSpPr txBox="1"/>
            <p:nvPr/>
          </p:nvSpPr>
          <p:spPr>
            <a:xfrm>
              <a:off x="9390612" y="2191312"/>
              <a:ext cx="2658025" cy="2475376"/>
            </a:xfrm>
            <a:prstGeom prst="rect">
              <a:avLst/>
            </a:prstGeom>
            <a:noFill/>
            <a:ln>
              <a:noFill/>
            </a:ln>
          </p:spPr>
          <p:txBody>
            <a:bodyPr wrap="square" lIns="121900" tIns="121900" rIns="121900" bIns="121900" anchor="ctr" anchorCtr="0">
              <a:noAutofit/>
            </a:bodyPr>
            <a:lstStyle/>
            <a:p>
              <a:pPr marL="0" marR="0" lvl="0" indent="0" algn="ctr" rtl="0">
                <a:lnSpc>
                  <a:spcPct val="90000"/>
                </a:lnSpc>
                <a:spcBef>
                  <a:spcPts val="0"/>
                </a:spcBef>
                <a:spcAft>
                  <a:spcPts val="0"/>
                </a:spcAft>
                <a:buSzPct val="25000"/>
                <a:buNone/>
              </a:pPr>
              <a:r>
                <a:rPr lang="en-US" sz="3200" b="1">
                  <a:solidFill>
                    <a:schemeClr val="dk1"/>
                  </a:solidFill>
                  <a:latin typeface="Calibri"/>
                  <a:ea typeface="Calibri"/>
                  <a:cs typeface="Calibri"/>
                  <a:sym typeface="Calibri"/>
                </a:rPr>
                <a:t>Goals and Objectives</a:t>
              </a:r>
            </a:p>
            <a:p>
              <a:pPr marL="0" marR="0" lvl="0" indent="0" algn="ctr" rtl="0">
                <a:lnSpc>
                  <a:spcPct val="90000"/>
                </a:lnSpc>
                <a:spcBef>
                  <a:spcPts val="1120"/>
                </a:spcBef>
                <a:spcAft>
                  <a:spcPts val="0"/>
                </a:spcAft>
                <a:buSzPct val="25000"/>
                <a:buNone/>
              </a:pPr>
              <a:r>
                <a:rPr lang="en-US" sz="3200">
                  <a:solidFill>
                    <a:schemeClr val="dk1"/>
                  </a:solidFill>
                  <a:latin typeface="Calibri"/>
                  <a:ea typeface="Calibri"/>
                  <a:cs typeface="Calibri"/>
                  <a:sym typeface="Calibri"/>
                </a:rPr>
                <a:t>How</a:t>
              </a:r>
              <a:r>
                <a:rPr lang="en-US" sz="3200">
                  <a:solidFill>
                    <a:schemeClr val="lt1"/>
                  </a:solidFill>
                  <a:latin typeface="Calibri"/>
                  <a:ea typeface="Calibri"/>
                  <a:cs typeface="Calibri"/>
                  <a:sym typeface="Calibri"/>
                </a:rPr>
                <a:t> we gauge our success?</a:t>
              </a:r>
            </a:p>
          </p:txBody>
        </p:sp>
      </p:grpSp>
      <p:sp>
        <p:nvSpPr>
          <p:cNvPr id="245" name="Shape 245"/>
          <p:cNvSpPr txBox="1"/>
          <p:nvPr/>
        </p:nvSpPr>
        <p:spPr>
          <a:xfrm>
            <a:off x="2778072" y="5239265"/>
            <a:ext cx="3010697" cy="1384995"/>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a:solidFill>
                  <a:schemeClr val="dk1"/>
                </a:solidFill>
                <a:latin typeface="Calibri"/>
                <a:ea typeface="Calibri"/>
                <a:cs typeface="Calibri"/>
                <a:sym typeface="Calibri"/>
              </a:rPr>
              <a:t>Definitions</a:t>
            </a:r>
          </a:p>
          <a:p>
            <a:pPr marL="0" marR="0" lvl="0" indent="0" algn="ctr" rtl="0">
              <a:spcBef>
                <a:spcPts val="0"/>
              </a:spcBef>
              <a:buSzPct val="25000"/>
              <a:buNone/>
            </a:pPr>
            <a:r>
              <a:rPr lang="en-US" sz="2800" b="1">
                <a:solidFill>
                  <a:schemeClr val="dk1"/>
                </a:solidFill>
                <a:latin typeface="Calibri"/>
                <a:ea typeface="Calibri"/>
                <a:cs typeface="Calibri"/>
                <a:sym typeface="Calibri"/>
              </a:rPr>
              <a:t>Connections</a:t>
            </a:r>
          </a:p>
          <a:p>
            <a:pPr marL="0" marR="0" lvl="0" indent="0" algn="ctr" rtl="0">
              <a:spcBef>
                <a:spcPts val="0"/>
              </a:spcBef>
              <a:buSzPct val="25000"/>
              <a:buNone/>
            </a:pPr>
            <a:r>
              <a:rPr lang="en-US" sz="2800" b="1">
                <a:solidFill>
                  <a:schemeClr val="dk1"/>
                </a:solidFill>
                <a:latin typeface="Calibri"/>
                <a:ea typeface="Calibri"/>
                <a:cs typeface="Calibri"/>
                <a:sym typeface="Calibri"/>
              </a:rPr>
              <a:t>Criteria for Success</a:t>
            </a:r>
          </a:p>
        </p:txBody>
      </p:sp>
      <p:sp>
        <p:nvSpPr>
          <p:cNvPr id="246" name="Shape 246"/>
          <p:cNvSpPr txBox="1"/>
          <p:nvPr/>
        </p:nvSpPr>
        <p:spPr>
          <a:xfrm>
            <a:off x="976184" y="407772"/>
            <a:ext cx="6910033"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b="1">
                <a:solidFill>
                  <a:schemeClr val="dk1"/>
                </a:solidFill>
                <a:latin typeface="Calibri"/>
                <a:ea typeface="Calibri"/>
                <a:cs typeface="Calibri"/>
                <a:sym typeface="Calibri"/>
              </a:rPr>
              <a:t>The FOUR Pillars of a Strategic Plan</a:t>
            </a:r>
          </a:p>
        </p:txBody>
      </p:sp>
    </p:spTree>
    <p:extLst>
      <p:ext uri="{BB962C8B-B14F-4D97-AF65-F5344CB8AC3E}">
        <p14:creationId xmlns:p14="http://schemas.microsoft.com/office/powerpoint/2010/main" val="2072570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325" y="1275736"/>
            <a:ext cx="6096000" cy="4401205"/>
          </a:xfrm>
          <a:prstGeom prst="rect">
            <a:avLst/>
          </a:prstGeom>
        </p:spPr>
        <p:txBody>
          <a:bodyPr wrap="square">
            <a:spAutoFit/>
          </a:bodyPr>
          <a:lstStyle/>
          <a:p>
            <a:pPr marL="342900" indent="-342900">
              <a:buFont typeface="+mj-lt"/>
              <a:buAutoNum type="arabicPeriod"/>
            </a:pPr>
            <a:r>
              <a:rPr lang="en-US" sz="2800" b="1" dirty="0">
                <a:latin typeface="Calibri" charset="0"/>
                <a:ea typeface="Calibri" charset="0"/>
                <a:cs typeface="Times New Roman" charset="0"/>
              </a:rPr>
              <a:t>What business are we in and why?  </a:t>
            </a:r>
            <a:r>
              <a:rPr lang="en-US" sz="2800" b="1" dirty="0">
                <a:solidFill>
                  <a:srgbClr val="FF0000"/>
                </a:solidFill>
                <a:latin typeface="Calibri" charset="0"/>
                <a:ea typeface="Calibri" charset="0"/>
                <a:cs typeface="Times New Roman" charset="0"/>
              </a:rPr>
              <a:t>Mission, Vision, and Core Values</a:t>
            </a:r>
            <a:endParaRPr lang="en-US" sz="2800" dirty="0">
              <a:solidFill>
                <a:srgbClr val="FF0000"/>
              </a:solidFill>
              <a:latin typeface="Calibri" charset="0"/>
              <a:ea typeface="Calibri" charset="0"/>
              <a:cs typeface="Times New Roman" charset="0"/>
            </a:endParaRPr>
          </a:p>
          <a:p>
            <a:pPr marL="342900" indent="-342900">
              <a:buFont typeface="+mj-lt"/>
              <a:buAutoNum type="arabicPeriod"/>
            </a:pPr>
            <a:r>
              <a:rPr lang="en-US" sz="2800" b="1" dirty="0">
                <a:latin typeface="Calibri" charset="0"/>
                <a:ea typeface="Calibri" charset="0"/>
                <a:cs typeface="Times New Roman" charset="0"/>
              </a:rPr>
              <a:t>Where are we going?                     </a:t>
            </a:r>
            <a:r>
              <a:rPr lang="en-US" sz="2800" b="1" dirty="0">
                <a:solidFill>
                  <a:srgbClr val="FF0000"/>
                </a:solidFill>
                <a:latin typeface="Calibri" charset="0"/>
                <a:ea typeface="Calibri" charset="0"/>
                <a:cs typeface="Times New Roman" charset="0"/>
              </a:rPr>
              <a:t>Long-Range Goals</a:t>
            </a:r>
            <a:endParaRPr lang="en-US" sz="2800" dirty="0">
              <a:solidFill>
                <a:srgbClr val="FF0000"/>
              </a:solidFill>
              <a:latin typeface="Calibri" charset="0"/>
              <a:ea typeface="Calibri" charset="0"/>
              <a:cs typeface="Times New Roman" charset="0"/>
            </a:endParaRPr>
          </a:p>
          <a:p>
            <a:pPr marL="342900" indent="-342900">
              <a:buFont typeface="+mj-lt"/>
              <a:buAutoNum type="arabicPeriod"/>
            </a:pPr>
            <a:r>
              <a:rPr lang="en-US" sz="2800" b="1" dirty="0">
                <a:latin typeface="Calibri" charset="0"/>
                <a:ea typeface="Calibri" charset="0"/>
                <a:cs typeface="Times New Roman" charset="0"/>
              </a:rPr>
              <a:t>What are the key issues that are urgent to address?                    </a:t>
            </a:r>
            <a:r>
              <a:rPr lang="en-US" sz="2800" b="1" dirty="0">
                <a:solidFill>
                  <a:srgbClr val="FF0000"/>
                </a:solidFill>
                <a:latin typeface="Calibri" charset="0"/>
                <a:ea typeface="Calibri" charset="0"/>
                <a:cs typeface="Times New Roman" charset="0"/>
              </a:rPr>
              <a:t>Strategy</a:t>
            </a:r>
            <a:endParaRPr lang="en-US" sz="2800" dirty="0">
              <a:solidFill>
                <a:srgbClr val="FF0000"/>
              </a:solidFill>
              <a:latin typeface="Calibri" charset="0"/>
              <a:ea typeface="Calibri" charset="0"/>
              <a:cs typeface="Times New Roman" charset="0"/>
            </a:endParaRPr>
          </a:p>
          <a:p>
            <a:pPr marL="342900" indent="-342900">
              <a:buFont typeface="+mj-lt"/>
              <a:buAutoNum type="arabicPeriod"/>
            </a:pPr>
            <a:r>
              <a:rPr lang="en-US" sz="2800" b="1" dirty="0">
                <a:latin typeface="Calibri" charset="0"/>
                <a:ea typeface="Calibri" charset="0"/>
                <a:cs typeface="Times New Roman" charset="0"/>
              </a:rPr>
              <a:t>How will we know we are growing and improving?                                  </a:t>
            </a:r>
            <a:r>
              <a:rPr lang="en-US" sz="2800" b="1" dirty="0">
                <a:solidFill>
                  <a:srgbClr val="FF0000"/>
                </a:solidFill>
                <a:latin typeface="Calibri" charset="0"/>
                <a:ea typeface="Calibri" charset="0"/>
                <a:cs typeface="Times New Roman" charset="0"/>
              </a:rPr>
              <a:t>Key Indicators, measures, and targets</a:t>
            </a:r>
            <a:endParaRPr lang="en-US" sz="2800" dirty="0">
              <a:solidFill>
                <a:srgbClr val="FF0000"/>
              </a:solidFill>
              <a:effectLst/>
              <a:latin typeface="Calibri" charset="0"/>
              <a:ea typeface="Calibri" charset="0"/>
              <a:cs typeface="Times New Roman"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46" y="1275736"/>
            <a:ext cx="5218878" cy="4401205"/>
          </a:xfrm>
          <a:prstGeom prst="rect">
            <a:avLst/>
          </a:prstGeom>
        </p:spPr>
      </p:pic>
      <p:sp>
        <p:nvSpPr>
          <p:cNvPr id="7"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Calibri" charset="0"/>
                <a:ea typeface="Calibri" charset="0"/>
                <a:cs typeface="Times New Roman" charset="0"/>
              </a:rPr>
              <a:t>Strategic Plan Foundational Questions:</a:t>
            </a:r>
            <a:r>
              <a:rPr lang="en-US">
                <a:latin typeface="Calibri" charset="0"/>
                <a:ea typeface="Calibri" charset="0"/>
                <a:cs typeface="Times New Roman" charset="0"/>
              </a:rPr>
              <a:t/>
            </a:r>
            <a:br>
              <a:rPr lang="en-US">
                <a:latin typeface="Calibri" charset="0"/>
                <a:ea typeface="Calibri" charset="0"/>
                <a:cs typeface="Times New Roman" charset="0"/>
              </a:rPr>
            </a:br>
            <a:endParaRPr lang="en-US" dirty="0"/>
          </a:p>
        </p:txBody>
      </p:sp>
    </p:spTree>
    <p:extLst>
      <p:ext uri="{BB962C8B-B14F-4D97-AF65-F5344CB8AC3E}">
        <p14:creationId xmlns:p14="http://schemas.microsoft.com/office/powerpoint/2010/main" val="115739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2244</Words>
  <Application>Microsoft Macintosh PowerPoint</Application>
  <PresentationFormat>Widescreen</PresentationFormat>
  <Paragraphs>375</Paragraphs>
  <Slides>50</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Calibri</vt:lpstr>
      <vt:lpstr>Comic Sans MS</vt:lpstr>
      <vt:lpstr>Georgia</vt:lpstr>
      <vt:lpstr>Times New Roman</vt:lpstr>
      <vt:lpstr>Verdana</vt:lpstr>
      <vt:lpstr>Arial</vt:lpstr>
      <vt:lpstr>Office Theme</vt:lpstr>
      <vt:lpstr>Office Theme</vt:lpstr>
      <vt:lpstr>  Strategic Planning  Vision Retreat</vt:lpstr>
      <vt:lpstr>Welcome Superintendent</vt:lpstr>
      <vt:lpstr>PowerPoint Presentation</vt:lpstr>
      <vt:lpstr>PowerPoint Presentation</vt:lpstr>
      <vt:lpstr>PowerPoint Presentation</vt:lpstr>
      <vt:lpstr>PowerPoint Presentation</vt:lpstr>
      <vt:lpstr>COMMON VOCABULARY</vt:lpstr>
      <vt:lpstr>PowerPoint Presentation</vt:lpstr>
      <vt:lpstr>PowerPoint Presentation</vt:lpstr>
      <vt:lpstr>PowerPoint Presentation</vt:lpstr>
      <vt:lpstr>PowerPoint Presentation</vt:lpstr>
      <vt:lpstr>PowerPoint Presentation</vt:lpstr>
      <vt:lpstr>VISION RETREAT OUTCOMES </vt:lpstr>
      <vt:lpstr>How do we want to be different 5-10 years from now than we are today?</vt:lpstr>
      <vt:lpstr>ACTIVITY ONE:  40 minutes</vt:lpstr>
      <vt:lpstr>SWOT ANALYSIS</vt:lpstr>
      <vt:lpstr>Activity One Directions 45 min</vt:lpstr>
      <vt:lpstr>ACTIVITY TWO:  60 minutes Investigation 10 minutes break 60 minutes Reports</vt:lpstr>
      <vt:lpstr>Activity Two: Table Assignments</vt:lpstr>
      <vt:lpstr>Steps in the Process</vt:lpstr>
      <vt:lpstr>Activity Two Directions</vt:lpstr>
      <vt:lpstr>Investigation Guide</vt:lpstr>
      <vt:lpstr>PowerPoint Presentation</vt:lpstr>
      <vt:lpstr>Tell the story of your investigation through pictures and words.   Answer the question:   What were the most compelling ideas you learned about this investigation that you hope the district will learn more about through its strategic planning efforts?  Be creative, use cut out materials, shapes, markers, tape, sticky glue, etc. to create your poster. Spend 15 minutes creating your poster.  </vt:lpstr>
      <vt:lpstr>PowerPoint Presentation</vt:lpstr>
      <vt:lpstr>PowerPoint Presentation</vt:lpstr>
      <vt:lpstr>PowerPoint Presentation</vt:lpstr>
      <vt:lpstr>PowerPoint Presentation</vt:lpstr>
      <vt:lpstr>ACTIVITY THREE:  Invent a Preferred Future as a result of your investigation.             120 minutes</vt:lpstr>
      <vt:lpstr>Illinois Vision 2020</vt:lpstr>
      <vt:lpstr>21st Century Learning</vt:lpstr>
      <vt:lpstr>Highly Effective Educators</vt:lpstr>
      <vt:lpstr>Shared Accountability</vt:lpstr>
      <vt:lpstr>Equitable and Adequate Funding</vt:lpstr>
      <vt:lpstr>Core Values</vt:lpstr>
      <vt:lpstr>PowerPoint Presentation</vt:lpstr>
      <vt:lpstr>PowerPoint Presentation</vt:lpstr>
      <vt:lpstr>PowerPoint Presentation</vt:lpstr>
      <vt:lpstr>PowerPoint Presentation</vt:lpstr>
      <vt:lpstr>CORE VALUES</vt:lpstr>
      <vt:lpstr>Activity Three Directions</vt:lpstr>
      <vt:lpstr>Activity Three Directions</vt:lpstr>
      <vt:lpstr>Live a mission and vision deeply informed by new contexts for learning. </vt:lpstr>
      <vt:lpstr>Have clearly articulated and shared beliefs about learning that are lived in every classroom.  </vt:lpstr>
      <vt:lpstr> Embrace and anticipate constant change and evolution.   </vt:lpstr>
      <vt:lpstr>Activity Three Directions- Mission</vt:lpstr>
      <vt:lpstr>Activity Three Directions- Vision</vt:lpstr>
      <vt:lpstr>Activity Three Directions- Core Values</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Strategic Planning  Vision Retreat</dc:title>
  <cp:lastModifiedBy>Perry Soldwedel</cp:lastModifiedBy>
  <cp:revision>8</cp:revision>
  <dcterms:modified xsi:type="dcterms:W3CDTF">2018-07-08T23:15:10Z</dcterms:modified>
</cp:coreProperties>
</file>